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omments/comment1.xml" ContentType="application/vnd.openxmlformats-officedocument.presentationml.comment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4" r:id="rId1"/>
  </p:sldMasterIdLst>
  <p:notesMasterIdLst>
    <p:notesMasterId r:id="rId2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Lst>
  <p:sldSz cx="9144000" cy="5143500" type="screen16x9"/>
  <p:notesSz cx="6858000" cy="9144000"/>
  <p:embeddedFontLst>
    <p:embeddedFont>
      <p:font typeface="Georgia" panose="02040502050405020303" pitchFamily="18" charset="0"/>
      <p:regular r:id="rId29"/>
      <p:bold r:id="rId30"/>
      <p:italic r:id="rId31"/>
      <p:boldItalic r:id="rId32"/>
    </p:embeddedFont>
    <p:embeddedFont>
      <p:font typeface="Lato" panose="020F0502020204030203" pitchFamily="34" charset="0"/>
      <p:regular r:id="rId33"/>
      <p:bold r:id="rId34"/>
      <p:italic r:id="rId35"/>
      <p:boldItalic r:id="rId36"/>
    </p:embeddedFont>
    <p:embeddedFont>
      <p:font typeface="Raleway" panose="020B0604020202020204" pitchFamily="2" charset="0"/>
      <p:regular r:id="rId37"/>
      <p:bold r:id="rId38"/>
      <p:italic r:id="rId39"/>
      <p:boldItalic r:id="rId40"/>
    </p:embeddedFont>
    <p:embeddedFont>
      <p:font typeface="Roboto" panose="02000000000000000000" pitchFamily="2" charset="0"/>
      <p:regular r:id="rId41"/>
      <p:bold r:id="rId42"/>
      <p:italic r:id="rId43"/>
      <p:boldItalic r:id="rId4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nh Phan"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5" d="100"/>
          <a:sy n="105" d="100"/>
        </p:scale>
        <p:origin x="802" y="6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1.fntdata"/><Relationship Id="rId21" Type="http://schemas.openxmlformats.org/officeDocument/2006/relationships/slide" Target="slides/slide20.xml"/><Relationship Id="rId34" Type="http://schemas.openxmlformats.org/officeDocument/2006/relationships/font" Target="fonts/font6.fntdata"/><Relationship Id="rId42" Type="http://schemas.openxmlformats.org/officeDocument/2006/relationships/font" Target="fonts/font14.fntdata"/><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1.fntdata"/><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font" Target="fonts/font12.fntdata"/><Relationship Id="rId45"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font" Target="fonts/font8.fntdata"/><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4" Type="http://schemas.openxmlformats.org/officeDocument/2006/relationships/font" Target="fonts/font1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font" Target="fonts/font7.fntdata"/><Relationship Id="rId43" Type="http://schemas.openxmlformats.org/officeDocument/2006/relationships/font" Target="fonts/font15.fntdata"/><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font" Target="fonts/font10.fntdata"/><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font" Target="fonts/font13.fntdata"/><Relationship Id="rId1" Type="http://schemas.openxmlformats.org/officeDocument/2006/relationships/slideMaster" Target="slideMasters/slideMaster1.xml"/><Relationship Id="rId6" Type="http://schemas.openxmlformats.org/officeDocument/2006/relationships/slide" Target="slides/slide5.xml"/></Relationships>
</file>

<file path=ppt/comments/comment1.xml><?xml version="1.0" encoding="utf-8"?>
<p:cmLst xmlns:a="http://schemas.openxmlformats.org/drawingml/2006/main" xmlns:r="http://schemas.openxmlformats.org/officeDocument/2006/relationships" xmlns:p="http://schemas.openxmlformats.org/presentationml/2006/main">
  <p:cm authorId="0" dt="2022-03-13T18:15:57.201" idx="1">
    <p:pos x="6000" y="0"/>
    <p:text>API</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www.forbes.com/risk/" TargetMode="External"/><Relationship Id="rId2" Type="http://schemas.openxmlformats.org/officeDocument/2006/relationships/slide" Target="../slides/slide13.xml"/><Relationship Id="rId1" Type="http://schemas.openxmlformats.org/officeDocument/2006/relationships/notesMaster" Target="../notesMasters/notesMaster1.xml"/><Relationship Id="rId4" Type="http://schemas.openxmlformats.org/officeDocument/2006/relationships/hyperlink" Target="https://www.forbes.com/companies/express/" TargetMode="Externa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sproutsocial.com/insights/how-to-schedule-instagram-posts/"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25f6af9dd6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25f6af9dd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246ee7dff8_1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246ee7dff8_1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11150" algn="l" rtl="0">
              <a:lnSpc>
                <a:spcPct val="115000"/>
              </a:lnSpc>
              <a:spcBef>
                <a:spcPts val="0"/>
              </a:spcBef>
              <a:spcAft>
                <a:spcPts val="0"/>
              </a:spcAft>
              <a:buClr>
                <a:srgbClr val="595959"/>
              </a:buClr>
              <a:buSzPts val="1300"/>
              <a:buFont typeface="Lato"/>
              <a:buChar char="➔"/>
            </a:pPr>
            <a:r>
              <a:rPr lang="en" sz="1300" b="1">
                <a:solidFill>
                  <a:srgbClr val="595959"/>
                </a:solidFill>
                <a:latin typeface="Lato"/>
                <a:ea typeface="Lato"/>
                <a:cs typeface="Lato"/>
                <a:sym typeface="Lato"/>
              </a:rPr>
              <a:t>Big Data At Tesco: Real Time Analytics At The UK Grocery Retail Giant</a:t>
            </a:r>
            <a:endParaRPr sz="1300" b="1">
              <a:solidFill>
                <a:srgbClr val="595959"/>
              </a:solidFill>
              <a:latin typeface="Lato"/>
              <a:ea typeface="Lato"/>
              <a:cs typeface="Lato"/>
              <a:sym typeface="Lato"/>
            </a:endParaRPr>
          </a:p>
          <a:p>
            <a:pPr marL="457200" lvl="0" indent="-311150" algn="l" rtl="0">
              <a:lnSpc>
                <a:spcPct val="115000"/>
              </a:lnSpc>
              <a:spcBef>
                <a:spcPts val="1000"/>
              </a:spcBef>
              <a:spcAft>
                <a:spcPts val="0"/>
              </a:spcAft>
              <a:buClr>
                <a:srgbClr val="595959"/>
              </a:buClr>
              <a:buSzPts val="1300"/>
              <a:buFont typeface="Lato"/>
              <a:buChar char="➔"/>
            </a:pPr>
            <a:r>
              <a:rPr lang="en" sz="1300" b="1">
                <a:solidFill>
                  <a:srgbClr val="595959"/>
                </a:solidFill>
                <a:latin typeface="Lato"/>
                <a:ea typeface="Lato"/>
                <a:cs typeface="Lato"/>
                <a:sym typeface="Lato"/>
              </a:rPr>
              <a:t>How Real-Time Data Can Change the Patient Safety Game</a:t>
            </a:r>
            <a:endParaRPr sz="1300" b="1">
              <a:solidFill>
                <a:srgbClr val="595959"/>
              </a:solidFill>
              <a:latin typeface="Lato"/>
              <a:ea typeface="Lato"/>
              <a:cs typeface="Lato"/>
              <a:sym typeface="Lato"/>
            </a:endParaRPr>
          </a:p>
          <a:p>
            <a:pPr marL="457200" lvl="0" indent="-311150" algn="l" rtl="0">
              <a:lnSpc>
                <a:spcPct val="115000"/>
              </a:lnSpc>
              <a:spcBef>
                <a:spcPts val="1000"/>
              </a:spcBef>
              <a:spcAft>
                <a:spcPts val="0"/>
              </a:spcAft>
              <a:buClr>
                <a:srgbClr val="595959"/>
              </a:buClr>
              <a:buSzPts val="1300"/>
              <a:buFont typeface="Lato"/>
              <a:buChar char="➔"/>
            </a:pPr>
            <a:r>
              <a:rPr lang="en" sz="1300">
                <a:solidFill>
                  <a:srgbClr val="595959"/>
                </a:solidFill>
                <a:latin typeface="Lato"/>
                <a:ea typeface="Lato"/>
                <a:cs typeface="Lato"/>
                <a:sym typeface="Lato"/>
              </a:rPr>
              <a:t>“Continuous clinical surveillance solutions, or tools that use real-time patient data to identify the early onset of patient deterioration, can help clinicians do just that.”</a:t>
            </a:r>
            <a:endParaRPr sz="1300">
              <a:solidFill>
                <a:srgbClr val="595959"/>
              </a:solidFill>
              <a:latin typeface="Lato"/>
              <a:ea typeface="Lato"/>
              <a:cs typeface="Lato"/>
              <a:sym typeface="Lato"/>
            </a:endParaRPr>
          </a:p>
          <a:p>
            <a:pPr marL="457200" lvl="0" indent="-311150" algn="l" rtl="0">
              <a:lnSpc>
                <a:spcPct val="115000"/>
              </a:lnSpc>
              <a:spcBef>
                <a:spcPts val="1000"/>
              </a:spcBef>
              <a:spcAft>
                <a:spcPts val="0"/>
              </a:spcAft>
              <a:buClr>
                <a:srgbClr val="595959"/>
              </a:buClr>
              <a:buSzPts val="1300"/>
              <a:buFont typeface="Lato"/>
              <a:buChar char="➔"/>
            </a:pPr>
            <a:r>
              <a:rPr lang="en" sz="1300" b="1">
                <a:solidFill>
                  <a:srgbClr val="595959"/>
                </a:solidFill>
                <a:latin typeface="Lato"/>
                <a:ea typeface="Lato"/>
                <a:cs typeface="Lato"/>
                <a:sym typeface="Lato"/>
              </a:rPr>
              <a:t>American Express (AMEX) has harness the power of real-time BI analytics to better serve its customers.</a:t>
            </a:r>
            <a:endParaRPr sz="1300" b="1">
              <a:solidFill>
                <a:srgbClr val="595959"/>
              </a:solidFill>
              <a:latin typeface="Lato"/>
              <a:ea typeface="Lato"/>
              <a:cs typeface="Lato"/>
              <a:sym typeface="Lato"/>
            </a:endParaRPr>
          </a:p>
          <a:p>
            <a:pPr marL="457200" lvl="0" indent="-311150" algn="l" rtl="0">
              <a:lnSpc>
                <a:spcPct val="115000"/>
              </a:lnSpc>
              <a:spcBef>
                <a:spcPts val="1000"/>
              </a:spcBef>
              <a:spcAft>
                <a:spcPts val="1000"/>
              </a:spcAft>
              <a:buClr>
                <a:srgbClr val="595959"/>
              </a:buClr>
              <a:buSzPts val="1300"/>
              <a:buFont typeface="Lato"/>
              <a:buChar char="➔"/>
            </a:pPr>
            <a:r>
              <a:rPr lang="en" sz="1300">
                <a:solidFill>
                  <a:srgbClr val="595959"/>
                </a:solidFill>
                <a:latin typeface="Lato"/>
                <a:ea typeface="Lato"/>
                <a:cs typeface="Lato"/>
                <a:sym typeface="Lato"/>
              </a:rPr>
              <a:t>“By leveraging the transaction data on both the customer and merchant side in real-time, Amex used analytics to build algorithms that help to provide customized offers to attract new customers and retain existing users.”</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25430e6bdd_5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25430e6bdd_5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600">
                <a:solidFill>
                  <a:schemeClr val="dk1"/>
                </a:solidFill>
                <a:latin typeface="Lato"/>
                <a:ea typeface="Lato"/>
                <a:cs typeface="Lato"/>
                <a:sym typeface="Lato"/>
              </a:rPr>
              <a:t>The credit card industry is forecasted to reach $1.82 trillion in annual volume by 2024.</a:t>
            </a:r>
            <a:endParaRPr sz="1600">
              <a:solidFill>
                <a:schemeClr val="dk1"/>
              </a:solidFill>
              <a:latin typeface="Lato"/>
              <a:ea typeface="Lato"/>
              <a:cs typeface="Lato"/>
              <a:sym typeface="Lato"/>
            </a:endParaRPr>
          </a:p>
          <a:p>
            <a:pPr marL="0" lvl="0" indent="0" algn="l" rtl="0">
              <a:spcBef>
                <a:spcPts val="0"/>
              </a:spcBef>
              <a:spcAft>
                <a:spcPts val="0"/>
              </a:spcAft>
              <a:buClr>
                <a:schemeClr val="dk1"/>
              </a:buClr>
              <a:buSzPts val="1100"/>
              <a:buFont typeface="Arial"/>
              <a:buNone/>
            </a:pPr>
            <a:r>
              <a:rPr lang="en" sz="1600">
                <a:solidFill>
                  <a:schemeClr val="dk1"/>
                </a:solidFill>
                <a:latin typeface="Lato"/>
                <a:ea typeface="Lato"/>
                <a:cs typeface="Lato"/>
                <a:sym typeface="Lato"/>
              </a:rPr>
              <a:t>Real-time BI</a:t>
            </a:r>
            <a:endParaRPr>
              <a:solidFill>
                <a:schemeClr val="dk1"/>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251622d556_0_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251622d556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Clr>
                <a:schemeClr val="dk1"/>
              </a:buClr>
              <a:buSzPts val="1100"/>
              <a:buFont typeface="Arial"/>
              <a:buNone/>
            </a:pPr>
            <a:r>
              <a:rPr lang="en" sz="1300">
                <a:solidFill>
                  <a:srgbClr val="595959"/>
                </a:solidFill>
                <a:latin typeface="Lato"/>
                <a:ea typeface="Lato"/>
                <a:cs typeface="Lato"/>
                <a:sym typeface="Lato"/>
              </a:rPr>
              <a:t>With a database of over a 100 million credit cards globally, that account for over $1 trillion in charge volume every year, American Express deals with vast quantities of data. In 2010, American Express decided to leverage big data to take advantage of this huge proprietary asset to deliver innovative products in the payments and commerce space that provide value to customers. </a:t>
            </a:r>
            <a:endParaRPr sz="1300">
              <a:solidFill>
                <a:srgbClr val="595959"/>
              </a:solidFill>
              <a:latin typeface="Lato"/>
              <a:ea typeface="Lato"/>
              <a:cs typeface="Lato"/>
              <a:sym typeface="Lato"/>
            </a:endParaRPr>
          </a:p>
          <a:p>
            <a:pPr marL="0" lvl="0" indent="0" algn="l" rtl="0">
              <a:lnSpc>
                <a:spcPct val="133333"/>
              </a:lnSpc>
              <a:spcBef>
                <a:spcPts val="1600"/>
              </a:spcBef>
              <a:spcAft>
                <a:spcPts val="0"/>
              </a:spcAft>
              <a:buClr>
                <a:schemeClr val="dk1"/>
              </a:buClr>
              <a:buSzPts val="1100"/>
              <a:buFont typeface="Arial"/>
              <a:buNone/>
            </a:pPr>
            <a:r>
              <a:rPr lang="en" sz="1350">
                <a:solidFill>
                  <a:srgbClr val="181818"/>
                </a:solidFill>
                <a:highlight>
                  <a:srgbClr val="FFFFFF"/>
                </a:highlight>
              </a:rPr>
              <a:t>Amex follows a closed loop system as compared to Visa and Master Card wherein it issues its own cards through its banking subsidiaries, acting as both the issuer and acquirer. Its revenue model is spend-centric targeting affluent customers rather than on transaction volumes which explains the average AmEx purchase of $150, vis-a-vis the average Visa transaction of $50. AmEx is thus, able to analyze trends and information on cardholder spending and build algorithms to provide customized offers to attract and retain customers and leverage this information to maintain relationships with merchants using targeted marketing to match merchants with the right customers, who are likely to spend more and stay loyal.</a:t>
            </a:r>
            <a:endParaRPr sz="1350">
              <a:solidFill>
                <a:srgbClr val="181818"/>
              </a:solidFill>
              <a:highlight>
                <a:srgbClr val="FFFFFF"/>
              </a:highlight>
            </a:endParaRPr>
          </a:p>
          <a:p>
            <a:pPr marL="0" lvl="0" indent="0" algn="l" rtl="0">
              <a:lnSpc>
                <a:spcPct val="115000"/>
              </a:lnSpc>
              <a:spcBef>
                <a:spcPts val="2000"/>
              </a:spcBef>
              <a:spcAft>
                <a:spcPts val="0"/>
              </a:spcAft>
              <a:buClr>
                <a:schemeClr val="dk1"/>
              </a:buClr>
              <a:buSzPts val="1100"/>
              <a:buFont typeface="Arial"/>
              <a:buNone/>
            </a:pPr>
            <a:endParaRPr>
              <a:solidFill>
                <a:schemeClr val="dk1"/>
              </a:solidFill>
            </a:endParaRPr>
          </a:p>
          <a:p>
            <a:pPr marL="0" lvl="0" indent="0" algn="l" rtl="0">
              <a:lnSpc>
                <a:spcPct val="150000"/>
              </a:lnSpc>
              <a:spcBef>
                <a:spcPts val="0"/>
              </a:spcBef>
              <a:spcAft>
                <a:spcPts val="0"/>
              </a:spcAft>
              <a:buClr>
                <a:schemeClr val="dk1"/>
              </a:buClr>
              <a:buSzPts val="1100"/>
              <a:buFont typeface="Arial"/>
              <a:buNone/>
            </a:pPr>
            <a:r>
              <a:rPr lang="en" sz="1300">
                <a:solidFill>
                  <a:srgbClr val="FF0000"/>
                </a:solidFill>
                <a:latin typeface="Lato"/>
                <a:ea typeface="Lato"/>
                <a:cs typeface="Lato"/>
                <a:sym typeface="Lato"/>
              </a:rPr>
              <a:t>HOW</a:t>
            </a:r>
            <a:r>
              <a:rPr lang="en" sz="1300">
                <a:solidFill>
                  <a:srgbClr val="595959"/>
                </a:solidFill>
                <a:latin typeface="Lato"/>
                <a:ea typeface="Lato"/>
                <a:cs typeface="Lato"/>
                <a:sym typeface="Lato"/>
              </a:rPr>
              <a:t>??</a:t>
            </a:r>
            <a:endParaRPr sz="1300">
              <a:solidFill>
                <a:srgbClr val="595959"/>
              </a:solidFill>
              <a:latin typeface="Lato"/>
              <a:ea typeface="Lato"/>
              <a:cs typeface="Lato"/>
              <a:sym typeface="Lato"/>
            </a:endParaRPr>
          </a:p>
          <a:p>
            <a:pPr marL="0" lvl="0" indent="0" algn="l" rtl="0">
              <a:spcBef>
                <a:spcPts val="160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1878d8cedc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11878d8cedc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350">
                <a:solidFill>
                  <a:srgbClr val="333333"/>
                </a:solidFill>
                <a:highlight>
                  <a:srgbClr val="FCFCFC"/>
                </a:highlight>
                <a:latin typeface="Georgia"/>
                <a:ea typeface="Georgia"/>
                <a:cs typeface="Georgia"/>
                <a:sym typeface="Georgia"/>
              </a:rPr>
              <a:t>Visa's clients are primarily banks and financial institutions, known as issuers, who issue cards bearing the Visa logo to their customers. When a cardholder uses a card to purchase goods or services from a merchant, information is sent via Visa's network to the merchant's bank, known as the acquirer. This is an open-loop system involving five parties: the issuer, the card holder, financial clients, merchants and banks. Thus, it is not exposed to any credit </a:t>
            </a:r>
            <a:r>
              <a:rPr lang="en" sz="1350">
                <a:solidFill>
                  <a:srgbClr val="003891"/>
                </a:solidFill>
                <a:highlight>
                  <a:srgbClr val="FCFCFC"/>
                </a:highlight>
                <a:uFill>
                  <a:noFill/>
                </a:uFill>
                <a:latin typeface="Georgia"/>
                <a:ea typeface="Georgia"/>
                <a:cs typeface="Georgia"/>
                <a:sym typeface="Georgia"/>
                <a:hlinkClick r:id="rId3">
                  <a:extLst>
                    <a:ext uri="{A12FA001-AC4F-418D-AE19-62706E023703}">
                      <ahyp:hlinkClr xmlns:ahyp="http://schemas.microsoft.com/office/drawing/2018/hyperlinkcolor" val="tx"/>
                    </a:ext>
                  </a:extLst>
                </a:hlinkClick>
              </a:rPr>
              <a:t>risk</a:t>
            </a:r>
            <a:r>
              <a:rPr lang="en" sz="1350">
                <a:solidFill>
                  <a:srgbClr val="333333"/>
                </a:solidFill>
                <a:highlight>
                  <a:srgbClr val="FCFCFC"/>
                </a:highlight>
                <a:latin typeface="Georgia"/>
                <a:ea typeface="Georgia"/>
                <a:cs typeface="Georgia"/>
                <a:sym typeface="Georgia"/>
              </a:rPr>
              <a:t> and earns revenue on the volume of transactions carried out through its cards.</a:t>
            </a:r>
            <a:endParaRPr sz="1350">
              <a:solidFill>
                <a:srgbClr val="333333"/>
              </a:solidFill>
              <a:highlight>
                <a:srgbClr val="FCFCFC"/>
              </a:highlight>
              <a:latin typeface="Georgia"/>
              <a:ea typeface="Georgia"/>
              <a:cs typeface="Georgia"/>
              <a:sym typeface="Georgia"/>
            </a:endParaRPr>
          </a:p>
          <a:p>
            <a:pPr marL="0" lvl="0" indent="0" algn="l" rtl="0">
              <a:lnSpc>
                <a:spcPct val="115000"/>
              </a:lnSpc>
              <a:spcBef>
                <a:spcPts val="1400"/>
              </a:spcBef>
              <a:spcAft>
                <a:spcPts val="0"/>
              </a:spcAft>
              <a:buClr>
                <a:schemeClr val="dk1"/>
              </a:buClr>
              <a:buSzPts val="1100"/>
              <a:buFont typeface="Arial"/>
              <a:buNone/>
            </a:pPr>
            <a:r>
              <a:rPr lang="en" sz="1350">
                <a:solidFill>
                  <a:srgbClr val="333333"/>
                </a:solidFill>
                <a:highlight>
                  <a:srgbClr val="FCFCFC"/>
                </a:highlight>
                <a:latin typeface="Georgia"/>
                <a:ea typeface="Georgia"/>
                <a:cs typeface="Georgia"/>
                <a:sym typeface="Georgia"/>
              </a:rPr>
              <a:t>American </a:t>
            </a:r>
            <a:r>
              <a:rPr lang="en" sz="1350">
                <a:solidFill>
                  <a:srgbClr val="003891"/>
                </a:solidFill>
                <a:highlight>
                  <a:srgbClr val="FCFCFC"/>
                </a:highlight>
                <a:uFill>
                  <a:noFill/>
                </a:uFill>
                <a:latin typeface="Georgia"/>
                <a:ea typeface="Georgia"/>
                <a:cs typeface="Georgia"/>
                <a:sym typeface="Georgia"/>
                <a:hlinkClick r:id="rId4">
                  <a:extLst>
                    <a:ext uri="{A12FA001-AC4F-418D-AE19-62706E023703}">
                      <ahyp:hlinkClr xmlns:ahyp="http://schemas.microsoft.com/office/drawing/2018/hyperlinkcolor" val="tx"/>
                    </a:ext>
                  </a:extLst>
                </a:hlinkClick>
              </a:rPr>
              <a:t>Express</a:t>
            </a:r>
            <a:r>
              <a:rPr lang="en" sz="1350">
                <a:solidFill>
                  <a:srgbClr val="333333"/>
                </a:solidFill>
                <a:highlight>
                  <a:srgbClr val="FCFCFC"/>
                </a:highlight>
                <a:latin typeface="Georgia"/>
                <a:ea typeface="Georgia"/>
                <a:cs typeface="Georgia"/>
                <a:sym typeface="Georgia"/>
              </a:rPr>
              <a:t> , on the other hand, issues its own cards through its banking subsidiaries, American Express Centurion Bank and American Express Bank, FSB and employs a closed-loop network, acting as both the issuer and acquirer. The company's primary source of revenues is the discount fee charged to merchants who accept its cards. These fees are charged as a percentage of the charge amount processed for the merchant and account for 65% of the company's revenues. AmEx also earns interest on loans issued to cardholders, membership fees from its cardholders and other revenues based on travel services offered. However, its revenue model does not depend on the volume of transactions processed, but rather on the total amount spent by the customer.</a:t>
            </a:r>
            <a:endParaRPr sz="1350">
              <a:solidFill>
                <a:srgbClr val="333333"/>
              </a:solidFill>
              <a:highlight>
                <a:srgbClr val="FCFCFC"/>
              </a:highlight>
              <a:latin typeface="Georgia"/>
              <a:ea typeface="Georgia"/>
              <a:cs typeface="Georgia"/>
              <a:sym typeface="Georgia"/>
            </a:endParaRPr>
          </a:p>
          <a:p>
            <a:pPr marL="0" lvl="0" indent="0" algn="l" rtl="0">
              <a:lnSpc>
                <a:spcPct val="115000"/>
              </a:lnSpc>
              <a:spcBef>
                <a:spcPts val="140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251622d556_0_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g251622d556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04800" algn="l" rtl="0">
              <a:lnSpc>
                <a:spcPct val="115000"/>
              </a:lnSpc>
              <a:spcBef>
                <a:spcPts val="0"/>
              </a:spcBef>
              <a:spcAft>
                <a:spcPts val="0"/>
              </a:spcAft>
              <a:buClr>
                <a:srgbClr val="1A1A1A"/>
              </a:buClr>
              <a:buSzPts val="1200"/>
              <a:buFont typeface="Lato"/>
              <a:buChar char="●"/>
            </a:pPr>
            <a:r>
              <a:rPr lang="en" sz="1200">
                <a:solidFill>
                  <a:srgbClr val="1A1A1A"/>
                </a:solidFill>
                <a:latin typeface="Lato"/>
                <a:ea typeface="Lato"/>
                <a:cs typeface="Lato"/>
                <a:sym typeface="Lato"/>
              </a:rPr>
              <a:t>AmEx is able to analyze trends and information on cardholder spending and build algorithms to provide customized offers to attract and retain customers.</a:t>
            </a:r>
            <a:endParaRPr sz="1200">
              <a:solidFill>
                <a:srgbClr val="1A1A1A"/>
              </a:solidFill>
              <a:latin typeface="Lato"/>
              <a:ea typeface="Lato"/>
              <a:cs typeface="Lato"/>
              <a:sym typeface="Lato"/>
            </a:endParaRPr>
          </a:p>
          <a:p>
            <a:pPr marL="457200" lvl="0" indent="-304800" algn="l" rtl="0">
              <a:lnSpc>
                <a:spcPct val="115000"/>
              </a:lnSpc>
              <a:spcBef>
                <a:spcPts val="0"/>
              </a:spcBef>
              <a:spcAft>
                <a:spcPts val="0"/>
              </a:spcAft>
              <a:buClr>
                <a:srgbClr val="1A1A1A"/>
              </a:buClr>
              <a:buSzPts val="1200"/>
              <a:buFont typeface="Lato"/>
              <a:buChar char="●"/>
            </a:pPr>
            <a:r>
              <a:rPr lang="en" sz="1200">
                <a:solidFill>
                  <a:srgbClr val="1A1A1A"/>
                </a:solidFill>
                <a:latin typeface="Lato"/>
                <a:ea typeface="Lato"/>
                <a:cs typeface="Lato"/>
                <a:sym typeface="Lato"/>
              </a:rPr>
              <a:t>Leverage the information provided by its network to maintain relationships with merchants using targeted marketing to match merchants with the right customers, who are more likely to spend more and stay loyal.</a:t>
            </a:r>
            <a:endParaRPr sz="1200">
              <a:solidFill>
                <a:srgbClr val="1A1A1A"/>
              </a:solidFill>
              <a:latin typeface="Lato"/>
              <a:ea typeface="Lato"/>
              <a:cs typeface="Lato"/>
              <a:sym typeface="Lato"/>
            </a:endParaRPr>
          </a:p>
          <a:p>
            <a:pPr marL="457200" lvl="0" indent="-304800" algn="l" rtl="0">
              <a:lnSpc>
                <a:spcPct val="115000"/>
              </a:lnSpc>
              <a:spcBef>
                <a:spcPts val="0"/>
              </a:spcBef>
              <a:spcAft>
                <a:spcPts val="0"/>
              </a:spcAft>
              <a:buClr>
                <a:srgbClr val="1A1A1A"/>
              </a:buClr>
              <a:buSzPts val="1200"/>
              <a:buFont typeface="Lato"/>
              <a:buChar char="●"/>
            </a:pPr>
            <a:r>
              <a:rPr lang="en" sz="1200">
                <a:solidFill>
                  <a:srgbClr val="1A1A1A"/>
                </a:solidFill>
                <a:latin typeface="Lato"/>
                <a:ea typeface="Lato"/>
                <a:cs typeface="Lato"/>
                <a:sym typeface="Lato"/>
              </a:rPr>
              <a:t>AmEx offers rewards to incentivize higher spending and also offers value added services</a:t>
            </a:r>
            <a:endParaRPr sz="1200">
              <a:solidFill>
                <a:srgbClr val="1A1A1A"/>
              </a:solidFill>
              <a:latin typeface="Lato"/>
              <a:ea typeface="Lato"/>
              <a:cs typeface="Lato"/>
              <a:sym typeface="Lato"/>
            </a:endParaRPr>
          </a:p>
          <a:p>
            <a:pPr marL="457200" lvl="0" indent="-304800" algn="l" rtl="0">
              <a:lnSpc>
                <a:spcPct val="115000"/>
              </a:lnSpc>
              <a:spcBef>
                <a:spcPts val="0"/>
              </a:spcBef>
              <a:spcAft>
                <a:spcPts val="0"/>
              </a:spcAft>
              <a:buClr>
                <a:srgbClr val="1A1A1A"/>
              </a:buClr>
              <a:buSzPts val="1200"/>
              <a:buFont typeface="Lato"/>
              <a:buChar char="●"/>
            </a:pPr>
            <a:r>
              <a:rPr lang="en" sz="1200">
                <a:solidFill>
                  <a:srgbClr val="1A1A1A"/>
                </a:solidFill>
                <a:latin typeface="Lato"/>
                <a:ea typeface="Lato"/>
                <a:cs typeface="Lato"/>
                <a:sym typeface="Lato"/>
              </a:rPr>
              <a:t>According to the 2010 U.S. census, around 22% of households in the country earn more than $95,000 per year and forecasted to grow in the future.</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11f59364288_1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 name="Google Shape;241;g11f59364288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solidFill>
                <a:schemeClr val="dk1"/>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11f59364288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11f59364288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a:t>There are 19,43 million workers in 2022</a:t>
            </a:r>
            <a:endParaRPr/>
          </a:p>
          <a:p>
            <a:pPr marL="457200" lvl="0" indent="-317500" algn="l" rtl="0">
              <a:spcBef>
                <a:spcPts val="0"/>
              </a:spcBef>
              <a:spcAft>
                <a:spcPts val="0"/>
              </a:spcAft>
              <a:buSzPts val="1400"/>
              <a:buChar char="●"/>
            </a:pPr>
            <a:r>
              <a:rPr lang="en"/>
              <a:t>Each employee needs 2 T4 slips</a:t>
            </a:r>
            <a:endParaRPr/>
          </a:p>
          <a:p>
            <a:pPr marL="457200" lvl="0" indent="-317500" algn="l" rtl="0">
              <a:spcBef>
                <a:spcPts val="0"/>
              </a:spcBef>
              <a:spcAft>
                <a:spcPts val="0"/>
              </a:spcAft>
              <a:buSzPts val="1400"/>
              <a:buChar char="●"/>
            </a:pPr>
            <a:r>
              <a:rPr lang="en">
                <a:solidFill>
                  <a:schemeClr val="dk1"/>
                </a:solidFill>
              </a:rPr>
              <a:t>In the workforce, those who are under 20 and close to retirement are more likely to work 2 part-time jobs</a:t>
            </a:r>
            <a:endParaRPr/>
          </a:p>
          <a:p>
            <a:pPr marL="457200" lvl="0" indent="-317500" algn="l" rtl="0">
              <a:spcBef>
                <a:spcPts val="0"/>
              </a:spcBef>
              <a:spcAft>
                <a:spcPts val="0"/>
              </a:spcAft>
              <a:buSzPts val="1400"/>
              <a:buChar char="●"/>
            </a:pPr>
            <a:r>
              <a:rPr lang="en"/>
              <a:t>If an employee working part-time for 2 employers, the pay slip will take a lot of time to process</a:t>
            </a:r>
            <a:endParaRPr/>
          </a:p>
          <a:p>
            <a:pPr marL="457200" lvl="0" indent="-317500" algn="l" rtl="0">
              <a:spcBef>
                <a:spcPts val="0"/>
              </a:spcBef>
              <a:spcAft>
                <a:spcPts val="0"/>
              </a:spcAft>
              <a:buSzPts val="1400"/>
              <a:buChar char="●"/>
            </a:pPr>
            <a:r>
              <a:rPr lang="en"/>
              <a:t>Thus, a lot of mistakes can be made and the regular data warehouse can’t store and process information effectively. This is where Real-time BI comes in</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11f8dbac50d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11f8dbac50d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1d9c67055b_0_1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1d9c67055b_0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Now my colleague Mohamed Raafat will take you through tools and industry solution</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11f59364288_0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 name="Google Shape;266;g11f59364288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Clr>
                <a:schemeClr val="dk1"/>
              </a:buClr>
              <a:buSzPts val="1100"/>
              <a:buFont typeface="Arial"/>
              <a:buNone/>
            </a:pPr>
            <a:r>
              <a:rPr lang="en" sz="1350" b="1" i="1">
                <a:solidFill>
                  <a:srgbClr val="181818"/>
                </a:solidFill>
                <a:highlight>
                  <a:schemeClr val="lt1"/>
                </a:highlight>
              </a:rPr>
              <a:t>Fraud Detection: </a:t>
            </a:r>
            <a:r>
              <a:rPr lang="en" sz="1350">
                <a:solidFill>
                  <a:srgbClr val="181818"/>
                </a:solidFill>
                <a:highlight>
                  <a:schemeClr val="lt1"/>
                </a:highlight>
              </a:rPr>
              <a:t>To detect fraudulent transactions quickly so as to minimize loss, the company employed a machine learning model that uses various inputs like card membership information, spending details, and merchant information which are pattern-matched against evolving algorithms in real time to flag transactions that have a high probability of being fraudulent. This has added a precision of milliseconds to the system’s predictive capabilities. According to estimates by the company, the approach has identified $2 billion in potential annual incremental fraud incidents, which the company was able to sort out before any money was lost.</a:t>
            </a:r>
            <a:r>
              <a:rPr lang="en" sz="1350" i="1">
                <a:solidFill>
                  <a:srgbClr val="181818"/>
                </a:solidFill>
                <a:highlight>
                  <a:schemeClr val="lt1"/>
                </a:highlight>
              </a:rPr>
              <a:t> </a:t>
            </a:r>
            <a:endParaRPr sz="1350">
              <a:solidFill>
                <a:srgbClr val="181818"/>
              </a:solidFill>
              <a:highlight>
                <a:schemeClr val="lt1"/>
              </a:highlight>
            </a:endParaRPr>
          </a:p>
          <a:p>
            <a:pPr marL="0" lvl="0" indent="0" algn="just" rtl="0">
              <a:spcBef>
                <a:spcPts val="0"/>
              </a:spcBef>
              <a:spcAft>
                <a:spcPts val="0"/>
              </a:spcAft>
              <a:buClr>
                <a:schemeClr val="dk1"/>
              </a:buClr>
              <a:buSzPts val="1100"/>
              <a:buFont typeface="Arial"/>
              <a:buNone/>
            </a:pPr>
            <a:r>
              <a:rPr lang="en" sz="1350" b="1" i="1">
                <a:solidFill>
                  <a:srgbClr val="181818"/>
                </a:solidFill>
                <a:highlight>
                  <a:schemeClr val="lt1"/>
                </a:highlight>
              </a:rPr>
              <a:t>New Customer Acquisition: </a:t>
            </a:r>
            <a:r>
              <a:rPr lang="en" sz="1350">
                <a:solidFill>
                  <a:srgbClr val="181818"/>
                </a:solidFill>
                <a:highlight>
                  <a:schemeClr val="lt1"/>
                </a:highlight>
              </a:rPr>
              <a:t>The use of web and targeted marketing through machine learning models, has resulted in a 40% rise in new customer acquisition via online interactions as opposed to 90% of new customers that were acquired through direct mail campaigns reducing costs. </a:t>
            </a:r>
            <a:endParaRPr sz="1350" i="1">
              <a:solidFill>
                <a:srgbClr val="181818"/>
              </a:solidFill>
              <a:highlight>
                <a:schemeClr val="lt1"/>
              </a:highlight>
            </a:endParaRPr>
          </a:p>
          <a:p>
            <a:pPr marL="0" lvl="0" indent="0" algn="just" rtl="0">
              <a:spcBef>
                <a:spcPts val="0"/>
              </a:spcBef>
              <a:spcAft>
                <a:spcPts val="0"/>
              </a:spcAft>
              <a:buClr>
                <a:schemeClr val="dk1"/>
              </a:buClr>
              <a:buSzPts val="1100"/>
              <a:buFont typeface="Arial"/>
              <a:buNone/>
            </a:pPr>
            <a:r>
              <a:rPr lang="en" sz="1350" b="1" i="1">
                <a:solidFill>
                  <a:srgbClr val="181818"/>
                </a:solidFill>
                <a:highlight>
                  <a:schemeClr val="lt1"/>
                </a:highlight>
              </a:rPr>
              <a:t>Challenges &amp; Opportunities: The need to create a comprehensive Digital Strategy</a:t>
            </a:r>
            <a:endParaRPr sz="1350" b="1" i="1">
              <a:solidFill>
                <a:srgbClr val="181818"/>
              </a:solidFill>
              <a:highlight>
                <a:schemeClr val="lt1"/>
              </a:highlight>
            </a:endParaRPr>
          </a:p>
          <a:p>
            <a:pPr marL="0" lvl="0" indent="0" algn="just" rtl="0">
              <a:spcBef>
                <a:spcPts val="0"/>
              </a:spcBef>
              <a:spcAft>
                <a:spcPts val="0"/>
              </a:spcAft>
              <a:buClr>
                <a:schemeClr val="dk1"/>
              </a:buClr>
              <a:buSzPts val="1100"/>
              <a:buFont typeface="Arial"/>
              <a:buNone/>
            </a:pPr>
            <a:r>
              <a:rPr lang="en" sz="1350">
                <a:solidFill>
                  <a:srgbClr val="181818"/>
                </a:solidFill>
                <a:highlight>
                  <a:schemeClr val="lt1"/>
                </a:highlight>
              </a:rPr>
              <a:t>The ongoing challenge that the company faces is balancing big data investment between immediate needs and research that will drive the next generation of capabilities. Also, for AmEx there were privacy and regulatory challenges which governed which data could be used.</a:t>
            </a:r>
            <a:endParaRPr sz="1350">
              <a:solidFill>
                <a:srgbClr val="181818"/>
              </a:solidFill>
              <a:highlight>
                <a:schemeClr val="lt1"/>
              </a:highlight>
            </a:endParaRPr>
          </a:p>
          <a:p>
            <a:pPr marL="0" lvl="0" indent="0" algn="just" rtl="0">
              <a:spcBef>
                <a:spcPts val="0"/>
              </a:spcBef>
              <a:spcAft>
                <a:spcPts val="0"/>
              </a:spcAft>
              <a:buClr>
                <a:schemeClr val="dk1"/>
              </a:buClr>
              <a:buSzPts val="1100"/>
              <a:buFont typeface="Arial"/>
              <a:buNone/>
            </a:pPr>
            <a:r>
              <a:rPr lang="en" sz="1350">
                <a:solidFill>
                  <a:srgbClr val="181818"/>
                </a:solidFill>
                <a:highlight>
                  <a:schemeClr val="lt1"/>
                </a:highlight>
              </a:rPr>
              <a:t>Going forwards, the challenge for AmEx is to avoid using its data advantage solely to drive traditional marketing, and aim for more than an increase in consumer spending. Its competition now is with the Fintech startups that are changing the way payments are made. It should work towards creating an AmEx internet platform to integrate all their services, while driving internal efficiencies and cost reductions. Realizing this AmEx has increased its social media engagement. It has also introduced a prepaid payment card Serve, supporting peer-to-peer payments and a Facebook app to pay friends directly from the FB wall. With its outstanding track-record in security and personalized transactions AmEx has built an enviable brand value which it can leverage as it undertakes a digital transformation.</a:t>
            </a:r>
            <a:endParaRPr sz="1350">
              <a:solidFill>
                <a:srgbClr val="181818"/>
              </a:solidFill>
              <a:highlight>
                <a:schemeClr val="lt1"/>
              </a:highlight>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251622d556_0_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251622d556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1d9c67055b_0_1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1d9c67055b_0_1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600">
                <a:solidFill>
                  <a:srgbClr val="333333"/>
                </a:solidFill>
                <a:highlight>
                  <a:srgbClr val="EEEEEE"/>
                </a:highlight>
              </a:rPr>
              <a:t>The Apache™ Hadoop® project develops open-source software for reliable, scalable, distributed computing.</a:t>
            </a:r>
            <a:endParaRPr sz="1600">
              <a:solidFill>
                <a:srgbClr val="333333"/>
              </a:solidFill>
              <a:highlight>
                <a:srgbClr val="EEEEEE"/>
              </a:highlight>
            </a:endParaRPr>
          </a:p>
          <a:p>
            <a:pPr marL="0" lvl="0" indent="0" algn="l" rtl="0">
              <a:lnSpc>
                <a:spcPct val="115000"/>
              </a:lnSpc>
              <a:spcBef>
                <a:spcPts val="1100"/>
              </a:spcBef>
              <a:spcAft>
                <a:spcPts val="0"/>
              </a:spcAft>
              <a:buNone/>
            </a:pPr>
            <a:r>
              <a:rPr lang="en" sz="1600">
                <a:solidFill>
                  <a:srgbClr val="333333"/>
                </a:solidFill>
                <a:highlight>
                  <a:srgbClr val="EEEEEE"/>
                </a:highlight>
              </a:rPr>
              <a:t>The Apache Hadoop software library is a framework that allows for the distributed processing of large data sets across clusters of computers using simple programming models. It is designed to scale up from single servers to thousands of machines, each offering local computation and storage. Rather than rely on hardware to deliver high-availability, the library itself is designed to detect and handle failures at the application layer, so delivering a highly-available service on top of a cluster of computers, each of which may be prone to failures.</a:t>
            </a:r>
            <a:endParaRPr sz="1600">
              <a:solidFill>
                <a:srgbClr val="333333"/>
              </a:solidFill>
              <a:highlight>
                <a:srgbClr val="EEEEEE"/>
              </a:highlight>
            </a:endParaRPr>
          </a:p>
          <a:p>
            <a:pPr marL="0" lvl="0" indent="0" algn="l" rtl="0">
              <a:lnSpc>
                <a:spcPct val="115000"/>
              </a:lnSpc>
              <a:spcBef>
                <a:spcPts val="1100"/>
              </a:spcBef>
              <a:spcAft>
                <a:spcPts val="0"/>
              </a:spcAft>
              <a:buClr>
                <a:schemeClr val="dk1"/>
              </a:buClr>
              <a:buSzPts val="1100"/>
              <a:buFont typeface="Arial"/>
              <a:buNone/>
            </a:pPr>
            <a:r>
              <a:rPr lang="en" sz="1000">
                <a:solidFill>
                  <a:srgbClr val="444444"/>
                </a:solidFill>
                <a:highlight>
                  <a:srgbClr val="F9F7F5"/>
                </a:highlight>
              </a:rPr>
              <a:t> The Hadoop platform indeed provides the ability to efficiently process large-scale data at a price point we haven’t been able to justify with traditional technology. That said, not every technology process requires Hadoop; therefore, we have to be smart about which processes we deploy on Hadoop and which are a better fit for traditional technology (for example, RDBMS). Some components of the ecosystem are mature and work well, and others require some engineering to get to an enterprise-ready state. In the end, it’s an exciting journey to offer new innovation to our business.</a:t>
            </a:r>
            <a:endParaRPr sz="1600">
              <a:solidFill>
                <a:srgbClr val="333333"/>
              </a:solidFill>
              <a:highlight>
                <a:srgbClr val="EEEEEE"/>
              </a:highlight>
            </a:endParaRPr>
          </a:p>
          <a:p>
            <a:pPr marL="0" lvl="0" indent="0" algn="l" rtl="0">
              <a:spcBef>
                <a:spcPts val="110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g1d9c67055b_0_1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 name="Google Shape;286;g1d9c67055b_0_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2100"/>
              </a:spcBef>
              <a:spcAft>
                <a:spcPts val="0"/>
              </a:spcAft>
              <a:buNone/>
            </a:pPr>
            <a:r>
              <a:rPr lang="en" sz="1350">
                <a:solidFill>
                  <a:srgbClr val="162020"/>
                </a:solidFill>
                <a:highlight>
                  <a:srgbClr val="FFFFFF"/>
                </a:highlight>
                <a:latin typeface="Roboto"/>
                <a:ea typeface="Roboto"/>
                <a:cs typeface="Roboto"/>
                <a:sym typeface="Roboto"/>
              </a:rPr>
              <a:t>The major social media networks all have APIs. While you are prohibited from using them to duplicate the company’s core service and sell that as your software, you can build on them to improve the experience.</a:t>
            </a:r>
            <a:endParaRPr sz="1350">
              <a:solidFill>
                <a:srgbClr val="162020"/>
              </a:solidFill>
              <a:highlight>
                <a:srgbClr val="FFFFFF"/>
              </a:highlight>
              <a:latin typeface="Roboto"/>
              <a:ea typeface="Roboto"/>
              <a:cs typeface="Roboto"/>
              <a:sym typeface="Roboto"/>
            </a:endParaRPr>
          </a:p>
          <a:p>
            <a:pPr marL="0" lvl="0" indent="0" algn="l" rtl="0">
              <a:lnSpc>
                <a:spcPct val="115000"/>
              </a:lnSpc>
              <a:spcBef>
                <a:spcPts val="2100"/>
              </a:spcBef>
              <a:spcAft>
                <a:spcPts val="0"/>
              </a:spcAft>
              <a:buClr>
                <a:schemeClr val="dk1"/>
              </a:buClr>
              <a:buSzPts val="1100"/>
              <a:buFont typeface="Arial"/>
              <a:buNone/>
            </a:pPr>
            <a:r>
              <a:rPr lang="en" sz="1350">
                <a:solidFill>
                  <a:srgbClr val="162020"/>
                </a:solidFill>
                <a:highlight>
                  <a:srgbClr val="FFFFFF"/>
                </a:highlight>
                <a:latin typeface="Roboto"/>
                <a:ea typeface="Roboto"/>
                <a:cs typeface="Roboto"/>
                <a:sym typeface="Roboto"/>
              </a:rPr>
              <a:t>But APIs also limit you in what you can do, and this isn’t always due to a flaw in the software, but rather a limit to the capabilities of the API. For example, you can’t </a:t>
            </a:r>
            <a:r>
              <a:rPr lang="en" sz="1350" b="1" u="sng">
                <a:solidFill>
                  <a:srgbClr val="0CA750"/>
                </a:solidFill>
                <a:highlight>
                  <a:srgbClr val="FFFFFF"/>
                </a:highlight>
                <a:latin typeface="Roboto"/>
                <a:ea typeface="Roboto"/>
                <a:cs typeface="Roboto"/>
                <a:sym typeface="Roboto"/>
                <a:hlinkClick r:id="rId3">
                  <a:extLst>
                    <a:ext uri="{A12FA001-AC4F-418D-AE19-62706E023703}">
                      <ahyp:hlinkClr xmlns:ahyp="http://schemas.microsoft.com/office/drawing/2018/hyperlinkcolor" val="tx"/>
                    </a:ext>
                  </a:extLst>
                </a:hlinkClick>
              </a:rPr>
              <a:t>schedule Instagram posts</a:t>
            </a:r>
            <a:r>
              <a:rPr lang="en" sz="1350">
                <a:solidFill>
                  <a:srgbClr val="162020"/>
                </a:solidFill>
                <a:highlight>
                  <a:srgbClr val="FFFFFF"/>
                </a:highlight>
                <a:latin typeface="Roboto"/>
                <a:ea typeface="Roboto"/>
                <a:cs typeface="Roboto"/>
                <a:sym typeface="Roboto"/>
              </a:rPr>
              <a:t> to upload and post on your behalf while you’re sleeping unless you use a tool like Sprout Social.</a:t>
            </a:r>
            <a:endParaRPr sz="1350">
              <a:solidFill>
                <a:srgbClr val="162020"/>
              </a:solidFill>
              <a:highlight>
                <a:srgbClr val="FFFFFF"/>
              </a:highlight>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1d9c67055b_0_1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1d9c67055b_0_1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Now my colleague Mirna will take you through our approach and the technology used  for our capstone project</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d20d3771be_5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 name="Google Shape;298;gd20d3771be_5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11f59364288_1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 name="Google Shape;304;g11f59364288_1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11150" algn="l" rtl="0">
              <a:lnSpc>
                <a:spcPct val="200000"/>
              </a:lnSpc>
              <a:spcBef>
                <a:spcPts val="0"/>
              </a:spcBef>
              <a:spcAft>
                <a:spcPts val="0"/>
              </a:spcAft>
              <a:buClr>
                <a:srgbClr val="595959"/>
              </a:buClr>
              <a:buSzPts val="1300"/>
              <a:buFont typeface="Lato"/>
              <a:buChar char="●"/>
            </a:pPr>
            <a:r>
              <a:rPr lang="en" sz="1300">
                <a:solidFill>
                  <a:srgbClr val="595959"/>
                </a:solidFill>
                <a:latin typeface="Lato"/>
                <a:ea typeface="Lato"/>
                <a:cs typeface="Lato"/>
                <a:sym typeface="Lato"/>
              </a:rPr>
              <a:t>Python (Twint, Pandas and NumPy)</a:t>
            </a:r>
            <a:endParaRPr sz="1300">
              <a:solidFill>
                <a:srgbClr val="595959"/>
              </a:solidFill>
              <a:latin typeface="Lato"/>
              <a:ea typeface="Lato"/>
              <a:cs typeface="Lato"/>
              <a:sym typeface="Lato"/>
            </a:endParaRPr>
          </a:p>
          <a:p>
            <a:pPr marL="457200" lvl="0" indent="-311150" algn="l" rtl="0">
              <a:lnSpc>
                <a:spcPct val="200000"/>
              </a:lnSpc>
              <a:spcBef>
                <a:spcPts val="0"/>
              </a:spcBef>
              <a:spcAft>
                <a:spcPts val="0"/>
              </a:spcAft>
              <a:buClr>
                <a:srgbClr val="595959"/>
              </a:buClr>
              <a:buSzPts val="1300"/>
              <a:buFont typeface="Lato"/>
              <a:buChar char="●"/>
            </a:pPr>
            <a:r>
              <a:rPr lang="en" sz="1300">
                <a:solidFill>
                  <a:srgbClr val="595959"/>
                </a:solidFill>
                <a:latin typeface="Lato"/>
                <a:ea typeface="Lato"/>
                <a:cs typeface="Lato"/>
                <a:sym typeface="Lato"/>
              </a:rPr>
              <a:t>Twitter API</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11f59364288_1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11f59364288_1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Microsoft Power BI</a:t>
            </a:r>
            <a:endParaRPr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1d9c67055b_0_1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1d9c67055b_0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11f59364288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11f5936428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Now my colleague Mohamed Almshargy will take you through the concept of what real time BI is and how it is being applied</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251d9112ad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251d9112ad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600"/>
              </a:spcAft>
              <a:buClr>
                <a:schemeClr val="dk1"/>
              </a:buClr>
              <a:buSzPts val="1100"/>
              <a:buFont typeface="Arial"/>
              <a:buNone/>
            </a:pPr>
            <a:r>
              <a:rPr lang="en" sz="1300">
                <a:solidFill>
                  <a:srgbClr val="595959"/>
                </a:solidFill>
                <a:latin typeface="Lato"/>
                <a:ea typeface="Lato"/>
                <a:cs typeface="Lato"/>
                <a:sym typeface="Lato"/>
              </a:rPr>
              <a:t>Real time BI is an approach in data analytics where users get up to date information and/or data for crucial business decisions. This information is being updated up to a minute in real time.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251d23597c_1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251d23597c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1d9c67055b_0_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 name="Google Shape;178;g1d9c67055b_0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lnSpc>
                <a:spcPct val="115000"/>
              </a:lnSpc>
              <a:spcBef>
                <a:spcPts val="0"/>
              </a:spcBef>
              <a:spcAft>
                <a:spcPts val="0"/>
              </a:spcAft>
              <a:buNone/>
            </a:pPr>
            <a:r>
              <a:rPr lang="en" sz="1300">
                <a:solidFill>
                  <a:srgbClr val="595959"/>
                </a:solidFill>
                <a:latin typeface="Lato"/>
                <a:ea typeface="Lato"/>
                <a:cs typeface="Lato"/>
                <a:sym typeface="Lato"/>
              </a:rPr>
              <a:t>Data warehousing solves a strategic need of the enterprise but lacks value for immediate need.</a:t>
            </a:r>
            <a:endParaRPr sz="1400">
              <a:solidFill>
                <a:schemeClr val="dk1"/>
              </a:solidFill>
              <a:latin typeface="Lato"/>
              <a:ea typeface="Lato"/>
              <a:cs typeface="Lato"/>
              <a:sym typeface="Lato"/>
            </a:endParaRPr>
          </a:p>
          <a:p>
            <a:pPr marL="0" lvl="0" indent="0" algn="just" rtl="0">
              <a:spcBef>
                <a:spcPts val="1000"/>
              </a:spcBef>
              <a:spcAft>
                <a:spcPts val="0"/>
              </a:spcAft>
              <a:buNone/>
            </a:pPr>
            <a:endParaRPr sz="1400">
              <a:solidFill>
                <a:schemeClr val="dk1"/>
              </a:solidFill>
              <a:latin typeface="Lato"/>
              <a:ea typeface="Lato"/>
              <a:cs typeface="Lato"/>
              <a:sym typeface="Lato"/>
            </a:endParaRPr>
          </a:p>
          <a:p>
            <a:pPr marL="0" lvl="0" indent="0" algn="just" rtl="0">
              <a:spcBef>
                <a:spcPts val="0"/>
              </a:spcBef>
              <a:spcAft>
                <a:spcPts val="0"/>
              </a:spcAft>
              <a:buClr>
                <a:schemeClr val="dk1"/>
              </a:buClr>
              <a:buSzPts val="1100"/>
              <a:buFont typeface="Arial"/>
              <a:buNone/>
            </a:pPr>
            <a:r>
              <a:rPr lang="en" sz="1400">
                <a:solidFill>
                  <a:schemeClr val="dk1"/>
                </a:solidFill>
                <a:latin typeface="Lato"/>
                <a:ea typeface="Lato"/>
                <a:cs typeface="Lato"/>
                <a:sym typeface="Lato"/>
              </a:rPr>
              <a:t>Data warehousing primary value is in supporting strategic goals such as reducing costs, increasing sales, and improving profits. </a:t>
            </a:r>
            <a:endParaRPr sz="1400">
              <a:solidFill>
                <a:schemeClr val="dk1"/>
              </a:solidFill>
              <a:latin typeface="Lato"/>
              <a:ea typeface="Lato"/>
              <a:cs typeface="Lato"/>
              <a:sym typeface="Lato"/>
            </a:endParaRPr>
          </a:p>
          <a:p>
            <a:pPr marL="0" lvl="0" indent="0" algn="l" rtl="0">
              <a:spcBef>
                <a:spcPts val="0"/>
              </a:spcBef>
              <a:spcAft>
                <a:spcPts val="0"/>
              </a:spcAft>
              <a:buClr>
                <a:schemeClr val="dk1"/>
              </a:buClr>
              <a:buSzPts val="1100"/>
              <a:buFont typeface="Arial"/>
              <a:buNone/>
            </a:pPr>
            <a:endParaRPr sz="1400">
              <a:solidFill>
                <a:schemeClr val="dk1"/>
              </a:solidFill>
              <a:latin typeface="Lato"/>
              <a:ea typeface="Lato"/>
              <a:cs typeface="Lato"/>
              <a:sym typeface="Lato"/>
            </a:endParaRPr>
          </a:p>
          <a:p>
            <a:pPr marL="0" lvl="0" indent="0" algn="just" rtl="0">
              <a:spcBef>
                <a:spcPts val="0"/>
              </a:spcBef>
              <a:spcAft>
                <a:spcPts val="0"/>
              </a:spcAft>
              <a:buClr>
                <a:schemeClr val="dk1"/>
              </a:buClr>
              <a:buSzPts val="1100"/>
              <a:buFont typeface="Arial"/>
              <a:buNone/>
            </a:pPr>
            <a:r>
              <a:rPr lang="en" sz="1400">
                <a:solidFill>
                  <a:schemeClr val="dk1"/>
                </a:solidFill>
                <a:latin typeface="Lato"/>
                <a:ea typeface="Lato"/>
                <a:cs typeface="Lato"/>
                <a:sym typeface="Lato"/>
              </a:rPr>
              <a:t>However, now we need a system with a consolidated real-time view of the business across the enterprise enables the provision of new business services (applications) which were previously impossible, achieving competitive advantage to solve our business needs.</a:t>
            </a:r>
            <a:endParaRPr sz="1400">
              <a:solidFill>
                <a:schemeClr val="dk1"/>
              </a:solidFill>
              <a:latin typeface="Lato"/>
              <a:ea typeface="Lato"/>
              <a:cs typeface="Lato"/>
              <a:sym typeface="Lato"/>
            </a:endParaRPr>
          </a:p>
          <a:p>
            <a:pPr marL="0" lvl="0" indent="0" algn="l" rtl="0">
              <a:spcBef>
                <a:spcPts val="0"/>
              </a:spcBef>
              <a:spcAft>
                <a:spcPts val="0"/>
              </a:spcAft>
              <a:buClr>
                <a:schemeClr val="dk1"/>
              </a:buClr>
              <a:buSzPts val="1100"/>
              <a:buFont typeface="Arial"/>
              <a:buNone/>
            </a:pPr>
            <a:endParaRPr sz="1400">
              <a:solidFill>
                <a:schemeClr val="dk1"/>
              </a:solidFill>
              <a:latin typeface="Lato"/>
              <a:ea typeface="Lato"/>
              <a:cs typeface="Lato"/>
              <a:sym typeface="Lato"/>
            </a:endParaRPr>
          </a:p>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251d9165c2_0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251d9165c2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lnSpc>
                <a:spcPct val="115000"/>
              </a:lnSpc>
              <a:spcBef>
                <a:spcPts val="0"/>
              </a:spcBef>
              <a:spcAft>
                <a:spcPts val="0"/>
              </a:spcAft>
              <a:buNone/>
            </a:pPr>
            <a:r>
              <a:rPr lang="en" sz="1300">
                <a:solidFill>
                  <a:srgbClr val="595959"/>
                </a:solidFill>
                <a:latin typeface="Lato"/>
                <a:ea typeface="Lato"/>
                <a:cs typeface="Lato"/>
                <a:sym typeface="Lato"/>
              </a:rPr>
              <a:t>The speed of today’s processing systems has moved classical data warehousing into the realm of real-time.</a:t>
            </a:r>
            <a:endParaRPr sz="1300">
              <a:solidFill>
                <a:srgbClr val="595959"/>
              </a:solidFill>
              <a:latin typeface="Lato"/>
              <a:ea typeface="Lato"/>
              <a:cs typeface="Lato"/>
              <a:sym typeface="Lato"/>
            </a:endParaRPr>
          </a:p>
          <a:p>
            <a:pPr marL="0" marR="76200" lvl="0" indent="0" algn="just" rtl="0">
              <a:lnSpc>
                <a:spcPct val="115000"/>
              </a:lnSpc>
              <a:spcBef>
                <a:spcPts val="1000"/>
              </a:spcBef>
              <a:spcAft>
                <a:spcPts val="0"/>
              </a:spcAft>
              <a:buNone/>
            </a:pPr>
            <a:r>
              <a:rPr lang="en">
                <a:solidFill>
                  <a:srgbClr val="595959"/>
                </a:solidFill>
                <a:latin typeface="Lato"/>
                <a:ea typeface="Lato"/>
                <a:cs typeface="Lato"/>
                <a:sym typeface="Lato"/>
              </a:rPr>
              <a:t>Data latency provides precise on-the-spot decisions (real-time decision support), thus the freshest data and the fastest response times are needed.</a:t>
            </a:r>
            <a:endParaRPr>
              <a:solidFill>
                <a:srgbClr val="595959"/>
              </a:solidFill>
              <a:latin typeface="Lato"/>
              <a:ea typeface="Lato"/>
              <a:cs typeface="Lato"/>
              <a:sym typeface="Lato"/>
            </a:endParaRPr>
          </a:p>
          <a:p>
            <a:pPr marL="0" lvl="0" indent="0" algn="ctr" rtl="0">
              <a:lnSpc>
                <a:spcPct val="115000"/>
              </a:lnSpc>
              <a:spcBef>
                <a:spcPts val="0"/>
              </a:spcBef>
              <a:spcAft>
                <a:spcPts val="0"/>
              </a:spcAft>
              <a:buNone/>
            </a:pPr>
            <a:endParaRPr>
              <a:solidFill>
                <a:srgbClr val="595959"/>
              </a:solidFill>
              <a:latin typeface="Lato"/>
              <a:ea typeface="Lato"/>
              <a:cs typeface="Lato"/>
              <a:sym typeface="Lato"/>
            </a:endParaRPr>
          </a:p>
          <a:p>
            <a:pPr marL="0" lvl="0" indent="0" algn="just" rtl="0">
              <a:lnSpc>
                <a:spcPct val="115000"/>
              </a:lnSpc>
              <a:spcBef>
                <a:spcPts val="1600"/>
              </a:spcBef>
              <a:spcAft>
                <a:spcPts val="0"/>
              </a:spcAft>
              <a:buClr>
                <a:schemeClr val="dk1"/>
              </a:buClr>
              <a:buSzPts val="1100"/>
              <a:buFont typeface="Arial"/>
              <a:buNone/>
            </a:pPr>
            <a:endParaRPr sz="1300">
              <a:solidFill>
                <a:srgbClr val="595959"/>
              </a:solidFill>
              <a:latin typeface="Lato"/>
              <a:ea typeface="Lato"/>
              <a:cs typeface="Lato"/>
              <a:sym typeface="Lato"/>
            </a:endParaRPr>
          </a:p>
          <a:p>
            <a:pPr marL="0" lvl="0" indent="0" algn="l" rtl="0">
              <a:spcBef>
                <a:spcPts val="100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d20d3771be_4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d20d3771be_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76200" marR="76200" lvl="0" indent="0" algn="just" rtl="0">
              <a:lnSpc>
                <a:spcPct val="115000"/>
              </a:lnSpc>
              <a:spcBef>
                <a:spcPts val="500"/>
              </a:spcBef>
              <a:spcAft>
                <a:spcPts val="0"/>
              </a:spcAft>
              <a:buNone/>
            </a:pPr>
            <a:r>
              <a:rPr lang="en" sz="1300" i="1">
                <a:solidFill>
                  <a:srgbClr val="595959"/>
                </a:solidFill>
                <a:latin typeface="Lato"/>
                <a:ea typeface="Lato"/>
                <a:cs typeface="Lato"/>
                <a:sym typeface="Lato"/>
              </a:rPr>
              <a:t>Data unavailability </a:t>
            </a:r>
            <a:r>
              <a:rPr lang="en" sz="1300">
                <a:solidFill>
                  <a:srgbClr val="595959"/>
                </a:solidFill>
                <a:latin typeface="Lato"/>
                <a:ea typeface="Lato"/>
                <a:cs typeface="Lato"/>
                <a:sym typeface="Lato"/>
              </a:rPr>
              <a:t>is a death knell for businesses. They have progressed to the point that they are dependent on RTBI, data unavailability from a failed system could bring operations to a halt, so extreme availability of the RTBI services is paramount.</a:t>
            </a:r>
            <a:endParaRPr sz="1300">
              <a:solidFill>
                <a:srgbClr val="595959"/>
              </a:solidFill>
              <a:latin typeface="Lato"/>
              <a:ea typeface="Lato"/>
              <a:cs typeface="Lato"/>
              <a:sym typeface="Lato"/>
            </a:endParaRPr>
          </a:p>
          <a:p>
            <a:pPr marL="76200" marR="76200" lvl="0" indent="0" algn="just" rtl="0">
              <a:lnSpc>
                <a:spcPct val="115000"/>
              </a:lnSpc>
              <a:spcBef>
                <a:spcPts val="0"/>
              </a:spcBef>
              <a:spcAft>
                <a:spcPts val="0"/>
              </a:spcAft>
              <a:buClr>
                <a:schemeClr val="dk1"/>
              </a:buClr>
              <a:buSzPts val="1100"/>
              <a:buFont typeface="Arial"/>
              <a:buNone/>
            </a:pPr>
            <a:r>
              <a:rPr lang="en">
                <a:solidFill>
                  <a:srgbClr val="595959"/>
                </a:solidFill>
                <a:latin typeface="Lato"/>
                <a:ea typeface="Lato"/>
                <a:cs typeface="Lato"/>
                <a:sym typeface="Lato"/>
              </a:rPr>
              <a:t>If the problems of data availability is solved, businesses can react proactively to new information and knowledge rather than reactively</a:t>
            </a:r>
            <a:endParaRPr sz="1300">
              <a:solidFill>
                <a:srgbClr val="595959"/>
              </a:solidFill>
              <a:latin typeface="Lato"/>
              <a:ea typeface="Lato"/>
              <a:cs typeface="Lato"/>
              <a:sym typeface="Lato"/>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1d9c67055b_0_1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1d9c67055b_0_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Now my colleague Vivian  will take you through a few business use cases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729450" y="1322450"/>
            <a:ext cx="3787800" cy="19881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4000"/>
              <a:buNone/>
              <a:defRPr sz="4000">
                <a:solidFill>
                  <a:schemeClr val="dk2"/>
                </a:solidFill>
              </a:defRPr>
            </a:lvl1pPr>
            <a:lvl2pPr lvl="1">
              <a:spcBef>
                <a:spcPts val="0"/>
              </a:spcBef>
              <a:spcAft>
                <a:spcPts val="0"/>
              </a:spcAft>
              <a:buClr>
                <a:schemeClr val="dk2"/>
              </a:buClr>
              <a:buSzPts val="4000"/>
              <a:buNone/>
              <a:defRPr sz="4000">
                <a:solidFill>
                  <a:schemeClr val="dk2"/>
                </a:solidFill>
              </a:defRPr>
            </a:lvl2pPr>
            <a:lvl3pPr lvl="2">
              <a:spcBef>
                <a:spcPts val="0"/>
              </a:spcBef>
              <a:spcAft>
                <a:spcPts val="0"/>
              </a:spcAft>
              <a:buClr>
                <a:schemeClr val="dk2"/>
              </a:buClr>
              <a:buSzPts val="4000"/>
              <a:buNone/>
              <a:defRPr sz="4000">
                <a:solidFill>
                  <a:schemeClr val="dk2"/>
                </a:solidFill>
              </a:defRPr>
            </a:lvl3pPr>
            <a:lvl4pPr lvl="3">
              <a:spcBef>
                <a:spcPts val="0"/>
              </a:spcBef>
              <a:spcAft>
                <a:spcPts val="0"/>
              </a:spcAft>
              <a:buClr>
                <a:schemeClr val="dk2"/>
              </a:buClr>
              <a:buSzPts val="4000"/>
              <a:buNone/>
              <a:defRPr sz="4000">
                <a:solidFill>
                  <a:schemeClr val="dk2"/>
                </a:solidFill>
              </a:defRPr>
            </a:lvl4pPr>
            <a:lvl5pPr lvl="4">
              <a:spcBef>
                <a:spcPts val="0"/>
              </a:spcBef>
              <a:spcAft>
                <a:spcPts val="0"/>
              </a:spcAft>
              <a:buClr>
                <a:schemeClr val="dk2"/>
              </a:buClr>
              <a:buSzPts val="4000"/>
              <a:buNone/>
              <a:defRPr sz="4000">
                <a:solidFill>
                  <a:schemeClr val="dk2"/>
                </a:solidFill>
              </a:defRPr>
            </a:lvl5pPr>
            <a:lvl6pPr lvl="5">
              <a:spcBef>
                <a:spcPts val="0"/>
              </a:spcBef>
              <a:spcAft>
                <a:spcPts val="0"/>
              </a:spcAft>
              <a:buClr>
                <a:schemeClr val="dk2"/>
              </a:buClr>
              <a:buSzPts val="4000"/>
              <a:buNone/>
              <a:defRPr sz="4000">
                <a:solidFill>
                  <a:schemeClr val="dk2"/>
                </a:solidFill>
              </a:defRPr>
            </a:lvl6pPr>
            <a:lvl7pPr lvl="6">
              <a:spcBef>
                <a:spcPts val="0"/>
              </a:spcBef>
              <a:spcAft>
                <a:spcPts val="0"/>
              </a:spcAft>
              <a:buClr>
                <a:schemeClr val="dk2"/>
              </a:buClr>
              <a:buSzPts val="4000"/>
              <a:buNone/>
              <a:defRPr sz="4000">
                <a:solidFill>
                  <a:schemeClr val="dk2"/>
                </a:solidFill>
              </a:defRPr>
            </a:lvl7pPr>
            <a:lvl8pPr lvl="7">
              <a:spcBef>
                <a:spcPts val="0"/>
              </a:spcBef>
              <a:spcAft>
                <a:spcPts val="0"/>
              </a:spcAft>
              <a:buClr>
                <a:schemeClr val="dk2"/>
              </a:buClr>
              <a:buSzPts val="4000"/>
              <a:buNone/>
              <a:defRPr sz="4000">
                <a:solidFill>
                  <a:schemeClr val="dk2"/>
                </a:solidFill>
              </a:defRPr>
            </a:lvl8pPr>
            <a:lvl9pPr lvl="8">
              <a:spcBef>
                <a:spcPts val="0"/>
              </a:spcBef>
              <a:spcAft>
                <a:spcPts val="0"/>
              </a:spcAft>
              <a:buClr>
                <a:schemeClr val="dk2"/>
              </a:buClr>
              <a:buSzPts val="4000"/>
              <a:buNone/>
              <a:defRPr sz="4000">
                <a:solidFill>
                  <a:schemeClr val="dk2"/>
                </a:solidFill>
              </a:defRPr>
            </a:lvl9pPr>
          </a:lstStyle>
          <a:p>
            <a:endParaRPr/>
          </a:p>
        </p:txBody>
      </p:sp>
      <p:sp>
        <p:nvSpPr>
          <p:cNvPr id="11" name="Google Shape;11;p2"/>
          <p:cNvSpPr txBox="1">
            <a:spLocks noGrp="1"/>
          </p:cNvSpPr>
          <p:nvPr>
            <p:ph type="subTitle" idx="1"/>
          </p:nvPr>
        </p:nvSpPr>
        <p:spPr>
          <a:xfrm>
            <a:off x="729595" y="3401500"/>
            <a:ext cx="3787800" cy="5412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2" name="Google Shape;12;p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grpSp>
        <p:nvGrpSpPr>
          <p:cNvPr id="13" name="Google Shape;13;p2"/>
          <p:cNvGrpSpPr/>
          <p:nvPr/>
        </p:nvGrpSpPr>
        <p:grpSpPr>
          <a:xfrm>
            <a:off x="830392" y="1191256"/>
            <a:ext cx="745763" cy="45826"/>
            <a:chOff x="4580561" y="2589004"/>
            <a:chExt cx="1064464" cy="25200"/>
          </a:xfrm>
        </p:grpSpPr>
        <p:sp>
          <p:nvSpPr>
            <p:cNvPr id="14" name="Google Shape;14;p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Google Shape;16;p2"/>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90"/>
        <p:cNvGrpSpPr/>
        <p:nvPr/>
      </p:nvGrpSpPr>
      <p:grpSpPr>
        <a:xfrm>
          <a:off x="0" y="0"/>
          <a:ext cx="0" cy="0"/>
          <a:chOff x="0" y="0"/>
          <a:chExt cx="0" cy="0"/>
        </a:xfrm>
      </p:grpSpPr>
      <p:sp>
        <p:nvSpPr>
          <p:cNvPr id="91" name="Google Shape;91;p11"/>
          <p:cNvSpPr/>
          <p:nvPr/>
        </p:nvSpPr>
        <p:spPr>
          <a:xfrm>
            <a:off x="0" y="0"/>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 name="Google Shape;92;p11"/>
          <p:cNvGrpSpPr/>
          <p:nvPr/>
        </p:nvGrpSpPr>
        <p:grpSpPr>
          <a:xfrm>
            <a:off x="830392" y="1191256"/>
            <a:ext cx="745763" cy="45826"/>
            <a:chOff x="4580561" y="2589004"/>
            <a:chExt cx="1064464" cy="25200"/>
          </a:xfrm>
        </p:grpSpPr>
        <p:sp>
          <p:nvSpPr>
            <p:cNvPr id="93" name="Google Shape;93;p11"/>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1"/>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 name="Google Shape;95;p11"/>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a:endParaRPr/>
          </a:p>
        </p:txBody>
      </p:sp>
      <p:sp>
        <p:nvSpPr>
          <p:cNvPr id="96" name="Google Shape;96;p11"/>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97" name="Google Shape;97;p11"/>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98" name="Google Shape;98;p1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title and description 1">
  <p:cSld name="SECTION_TITLE_AND_DESCRIPTION_1">
    <p:spTree>
      <p:nvGrpSpPr>
        <p:cNvPr id="1" name="Shape 99"/>
        <p:cNvGrpSpPr/>
        <p:nvPr/>
      </p:nvGrpSpPr>
      <p:grpSpPr>
        <a:xfrm>
          <a:off x="0" y="0"/>
          <a:ext cx="0" cy="0"/>
          <a:chOff x="0" y="0"/>
          <a:chExt cx="0" cy="0"/>
        </a:xfrm>
      </p:grpSpPr>
      <p:pic>
        <p:nvPicPr>
          <p:cNvPr id="100" name="Google Shape;100;p12" descr="Side view of hands writing in a notebook at a cafe"/>
          <p:cNvPicPr preferRelativeResize="0"/>
          <p:nvPr/>
        </p:nvPicPr>
        <p:blipFill rotWithShape="1">
          <a:blip r:embed="rId2">
            <a:alphaModFix/>
          </a:blip>
          <a:srcRect l="9050" t="12064" r="54351" b="26446"/>
          <a:stretch/>
        </p:blipFill>
        <p:spPr>
          <a:xfrm>
            <a:off x="1" y="-50"/>
            <a:ext cx="4572000" cy="5143501"/>
          </a:xfrm>
          <a:prstGeom prst="rect">
            <a:avLst/>
          </a:prstGeom>
          <a:noFill/>
          <a:ln>
            <a:noFill/>
          </a:ln>
        </p:spPr>
      </p:pic>
      <p:sp>
        <p:nvSpPr>
          <p:cNvPr id="101" name="Google Shape;101;p12"/>
          <p:cNvSpPr/>
          <p:nvPr/>
        </p:nvSpPr>
        <p:spPr>
          <a:xfrm>
            <a:off x="1650" y="0"/>
            <a:ext cx="4568700" cy="5143500"/>
          </a:xfrm>
          <a:prstGeom prst="rect">
            <a:avLst/>
          </a:prstGeom>
          <a:solidFill>
            <a:srgbClr val="178D7D">
              <a:alpha val="68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2" name="Google Shape;102;p12"/>
          <p:cNvGrpSpPr/>
          <p:nvPr/>
        </p:nvGrpSpPr>
        <p:grpSpPr>
          <a:xfrm>
            <a:off x="830392" y="1191256"/>
            <a:ext cx="745763" cy="45826"/>
            <a:chOff x="4580561" y="2589004"/>
            <a:chExt cx="1064464" cy="25200"/>
          </a:xfrm>
        </p:grpSpPr>
        <p:sp>
          <p:nvSpPr>
            <p:cNvPr id="103" name="Google Shape;103;p12"/>
            <p:cNvSpPr/>
            <p:nvPr/>
          </p:nvSpPr>
          <p:spPr>
            <a:xfrm rot="-5400000">
              <a:off x="5366325" y="2335504"/>
              <a:ext cx="25200" cy="5322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2"/>
            <p:cNvSpPr/>
            <p:nvPr/>
          </p:nvSpPr>
          <p:spPr>
            <a:xfrm rot="-5400000">
              <a:off x="4836311" y="2333254"/>
              <a:ext cx="25200" cy="5367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5" name="Google Shape;105;p12"/>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FFFF"/>
              </a:buClr>
              <a:buSzPts val="3000"/>
              <a:buNone/>
              <a:defRPr sz="3000">
                <a:solidFill>
                  <a:srgbClr val="FFFFFF"/>
                </a:solidFill>
              </a:defRPr>
            </a:lvl1pPr>
            <a:lvl2pPr lvl="1" rtl="0">
              <a:spcBef>
                <a:spcPts val="0"/>
              </a:spcBef>
              <a:spcAft>
                <a:spcPts val="0"/>
              </a:spcAft>
              <a:buClr>
                <a:srgbClr val="FFFFFF"/>
              </a:buClr>
              <a:buSzPts val="3000"/>
              <a:buNone/>
              <a:defRPr sz="3000">
                <a:solidFill>
                  <a:srgbClr val="FFFFFF"/>
                </a:solidFill>
              </a:defRPr>
            </a:lvl2pPr>
            <a:lvl3pPr lvl="2" rtl="0">
              <a:spcBef>
                <a:spcPts val="0"/>
              </a:spcBef>
              <a:spcAft>
                <a:spcPts val="0"/>
              </a:spcAft>
              <a:buClr>
                <a:srgbClr val="FFFFFF"/>
              </a:buClr>
              <a:buSzPts val="3000"/>
              <a:buNone/>
              <a:defRPr sz="3000">
                <a:solidFill>
                  <a:srgbClr val="FFFFFF"/>
                </a:solidFill>
              </a:defRPr>
            </a:lvl3pPr>
            <a:lvl4pPr lvl="3" rtl="0">
              <a:spcBef>
                <a:spcPts val="0"/>
              </a:spcBef>
              <a:spcAft>
                <a:spcPts val="0"/>
              </a:spcAft>
              <a:buClr>
                <a:srgbClr val="FFFFFF"/>
              </a:buClr>
              <a:buSzPts val="3000"/>
              <a:buNone/>
              <a:defRPr sz="3000">
                <a:solidFill>
                  <a:srgbClr val="FFFFFF"/>
                </a:solidFill>
              </a:defRPr>
            </a:lvl4pPr>
            <a:lvl5pPr lvl="4" rtl="0">
              <a:spcBef>
                <a:spcPts val="0"/>
              </a:spcBef>
              <a:spcAft>
                <a:spcPts val="0"/>
              </a:spcAft>
              <a:buClr>
                <a:srgbClr val="FFFFFF"/>
              </a:buClr>
              <a:buSzPts val="3000"/>
              <a:buNone/>
              <a:defRPr sz="3000">
                <a:solidFill>
                  <a:srgbClr val="FFFFFF"/>
                </a:solidFill>
              </a:defRPr>
            </a:lvl5pPr>
            <a:lvl6pPr lvl="5" rtl="0">
              <a:spcBef>
                <a:spcPts val="0"/>
              </a:spcBef>
              <a:spcAft>
                <a:spcPts val="0"/>
              </a:spcAft>
              <a:buClr>
                <a:srgbClr val="FFFFFF"/>
              </a:buClr>
              <a:buSzPts val="3000"/>
              <a:buNone/>
              <a:defRPr sz="3000">
                <a:solidFill>
                  <a:srgbClr val="FFFFFF"/>
                </a:solidFill>
              </a:defRPr>
            </a:lvl6pPr>
            <a:lvl7pPr lvl="6" rtl="0">
              <a:spcBef>
                <a:spcPts val="0"/>
              </a:spcBef>
              <a:spcAft>
                <a:spcPts val="0"/>
              </a:spcAft>
              <a:buClr>
                <a:srgbClr val="FFFFFF"/>
              </a:buClr>
              <a:buSzPts val="3000"/>
              <a:buNone/>
              <a:defRPr sz="3000">
                <a:solidFill>
                  <a:srgbClr val="FFFFFF"/>
                </a:solidFill>
              </a:defRPr>
            </a:lvl7pPr>
            <a:lvl8pPr lvl="7" rtl="0">
              <a:spcBef>
                <a:spcPts val="0"/>
              </a:spcBef>
              <a:spcAft>
                <a:spcPts val="0"/>
              </a:spcAft>
              <a:buClr>
                <a:srgbClr val="FFFFFF"/>
              </a:buClr>
              <a:buSzPts val="3000"/>
              <a:buNone/>
              <a:defRPr sz="3000">
                <a:solidFill>
                  <a:srgbClr val="FFFFFF"/>
                </a:solidFill>
              </a:defRPr>
            </a:lvl8pPr>
            <a:lvl9pPr lvl="8" rtl="0">
              <a:spcBef>
                <a:spcPts val="0"/>
              </a:spcBef>
              <a:spcAft>
                <a:spcPts val="0"/>
              </a:spcAft>
              <a:buClr>
                <a:srgbClr val="FFFFFF"/>
              </a:buClr>
              <a:buSzPts val="3000"/>
              <a:buNone/>
              <a:defRPr sz="3000">
                <a:solidFill>
                  <a:srgbClr val="FFFFFF"/>
                </a:solidFill>
              </a:defRPr>
            </a:lvl9pPr>
          </a:lstStyle>
          <a:p>
            <a:endParaRPr/>
          </a:p>
        </p:txBody>
      </p:sp>
      <p:sp>
        <p:nvSpPr>
          <p:cNvPr id="106" name="Google Shape;106;p12"/>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FFFFF"/>
              </a:buClr>
              <a:buSzPts val="1600"/>
              <a:buNone/>
              <a:defRPr sz="1600">
                <a:solidFill>
                  <a:srgbClr val="FFFFFF"/>
                </a:solidFill>
              </a:defRPr>
            </a:lvl1pPr>
            <a:lvl2pPr lvl="1" rtl="0">
              <a:lnSpc>
                <a:spcPct val="100000"/>
              </a:lnSpc>
              <a:spcBef>
                <a:spcPts val="0"/>
              </a:spcBef>
              <a:spcAft>
                <a:spcPts val="0"/>
              </a:spcAft>
              <a:buClr>
                <a:srgbClr val="FFFFFF"/>
              </a:buClr>
              <a:buSzPts val="1600"/>
              <a:buNone/>
              <a:defRPr sz="1600">
                <a:solidFill>
                  <a:srgbClr val="FFFFFF"/>
                </a:solidFill>
              </a:defRPr>
            </a:lvl2pPr>
            <a:lvl3pPr lvl="2" rtl="0">
              <a:lnSpc>
                <a:spcPct val="100000"/>
              </a:lnSpc>
              <a:spcBef>
                <a:spcPts val="0"/>
              </a:spcBef>
              <a:spcAft>
                <a:spcPts val="0"/>
              </a:spcAft>
              <a:buClr>
                <a:srgbClr val="FFFFFF"/>
              </a:buClr>
              <a:buSzPts val="1600"/>
              <a:buNone/>
              <a:defRPr sz="1600">
                <a:solidFill>
                  <a:srgbClr val="FFFFFF"/>
                </a:solidFill>
              </a:defRPr>
            </a:lvl3pPr>
            <a:lvl4pPr lvl="3" rtl="0">
              <a:lnSpc>
                <a:spcPct val="100000"/>
              </a:lnSpc>
              <a:spcBef>
                <a:spcPts val="0"/>
              </a:spcBef>
              <a:spcAft>
                <a:spcPts val="0"/>
              </a:spcAft>
              <a:buClr>
                <a:srgbClr val="FFFFFF"/>
              </a:buClr>
              <a:buSzPts val="1600"/>
              <a:buNone/>
              <a:defRPr sz="1600">
                <a:solidFill>
                  <a:srgbClr val="FFFFFF"/>
                </a:solidFill>
              </a:defRPr>
            </a:lvl4pPr>
            <a:lvl5pPr lvl="4" rtl="0">
              <a:lnSpc>
                <a:spcPct val="100000"/>
              </a:lnSpc>
              <a:spcBef>
                <a:spcPts val="0"/>
              </a:spcBef>
              <a:spcAft>
                <a:spcPts val="0"/>
              </a:spcAft>
              <a:buClr>
                <a:srgbClr val="FFFFFF"/>
              </a:buClr>
              <a:buSzPts val="1600"/>
              <a:buNone/>
              <a:defRPr sz="1600">
                <a:solidFill>
                  <a:srgbClr val="FFFFFF"/>
                </a:solidFill>
              </a:defRPr>
            </a:lvl5pPr>
            <a:lvl6pPr lvl="5" rtl="0">
              <a:lnSpc>
                <a:spcPct val="100000"/>
              </a:lnSpc>
              <a:spcBef>
                <a:spcPts val="0"/>
              </a:spcBef>
              <a:spcAft>
                <a:spcPts val="0"/>
              </a:spcAft>
              <a:buClr>
                <a:srgbClr val="FFFFFF"/>
              </a:buClr>
              <a:buSzPts val="1600"/>
              <a:buNone/>
              <a:defRPr sz="1600">
                <a:solidFill>
                  <a:srgbClr val="FFFFFF"/>
                </a:solidFill>
              </a:defRPr>
            </a:lvl6pPr>
            <a:lvl7pPr lvl="6" rtl="0">
              <a:lnSpc>
                <a:spcPct val="100000"/>
              </a:lnSpc>
              <a:spcBef>
                <a:spcPts val="0"/>
              </a:spcBef>
              <a:spcAft>
                <a:spcPts val="0"/>
              </a:spcAft>
              <a:buClr>
                <a:srgbClr val="FFFFFF"/>
              </a:buClr>
              <a:buSzPts val="1600"/>
              <a:buNone/>
              <a:defRPr sz="1600">
                <a:solidFill>
                  <a:srgbClr val="FFFFFF"/>
                </a:solidFill>
              </a:defRPr>
            </a:lvl7pPr>
            <a:lvl8pPr lvl="7" rtl="0">
              <a:lnSpc>
                <a:spcPct val="100000"/>
              </a:lnSpc>
              <a:spcBef>
                <a:spcPts val="0"/>
              </a:spcBef>
              <a:spcAft>
                <a:spcPts val="0"/>
              </a:spcAft>
              <a:buClr>
                <a:srgbClr val="FFFFFF"/>
              </a:buClr>
              <a:buSzPts val="1600"/>
              <a:buNone/>
              <a:defRPr sz="1600">
                <a:solidFill>
                  <a:srgbClr val="FFFFFF"/>
                </a:solidFill>
              </a:defRPr>
            </a:lvl8pPr>
            <a:lvl9pPr lvl="8" rtl="0">
              <a:lnSpc>
                <a:spcPct val="100000"/>
              </a:lnSpc>
              <a:spcBef>
                <a:spcPts val="0"/>
              </a:spcBef>
              <a:spcAft>
                <a:spcPts val="0"/>
              </a:spcAft>
              <a:buClr>
                <a:srgbClr val="FFFFFF"/>
              </a:buClr>
              <a:buSzPts val="1600"/>
              <a:buNone/>
              <a:defRPr sz="1600">
                <a:solidFill>
                  <a:srgbClr val="FFFFFF"/>
                </a:solidFill>
              </a:defRPr>
            </a:lvl9pPr>
          </a:lstStyle>
          <a:p>
            <a:endParaRPr/>
          </a:p>
        </p:txBody>
      </p:sp>
      <p:sp>
        <p:nvSpPr>
          <p:cNvPr id="107" name="Google Shape;107;p12"/>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
        <p:nvSpPr>
          <p:cNvPr id="108" name="Google Shape;108;p12"/>
          <p:cNvSpPr txBox="1">
            <a:spLocks noGrp="1"/>
          </p:cNvSpPr>
          <p:nvPr>
            <p:ph type="sldNum" idx="12"/>
          </p:nvPr>
        </p:nvSpPr>
        <p:spPr>
          <a:xfrm>
            <a:off x="8536300" y="4749850"/>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title and description 1 2">
  <p:cSld name="SECTION_TITLE_AND_DESCRIPTION_1_2">
    <p:spTree>
      <p:nvGrpSpPr>
        <p:cNvPr id="1" name="Shape 109"/>
        <p:cNvGrpSpPr/>
        <p:nvPr/>
      </p:nvGrpSpPr>
      <p:grpSpPr>
        <a:xfrm>
          <a:off x="0" y="0"/>
          <a:ext cx="0" cy="0"/>
          <a:chOff x="0" y="0"/>
          <a:chExt cx="0" cy="0"/>
        </a:xfrm>
      </p:grpSpPr>
      <p:pic>
        <p:nvPicPr>
          <p:cNvPr id="110" name="Google Shape;110;p13"/>
          <p:cNvPicPr preferRelativeResize="0"/>
          <p:nvPr/>
        </p:nvPicPr>
        <p:blipFill rotWithShape="1">
          <a:blip r:embed="rId2">
            <a:alphaModFix/>
          </a:blip>
          <a:srcRect l="31883" t="8096" r="25713"/>
          <a:stretch/>
        </p:blipFill>
        <p:spPr>
          <a:xfrm>
            <a:off x="0" y="0"/>
            <a:ext cx="4575250" cy="5143500"/>
          </a:xfrm>
          <a:prstGeom prst="rect">
            <a:avLst/>
          </a:prstGeom>
          <a:noFill/>
          <a:ln>
            <a:noFill/>
          </a:ln>
        </p:spPr>
      </p:pic>
      <p:sp>
        <p:nvSpPr>
          <p:cNvPr id="111" name="Google Shape;111;p13"/>
          <p:cNvSpPr/>
          <p:nvPr/>
        </p:nvSpPr>
        <p:spPr>
          <a:xfrm>
            <a:off x="-75" y="0"/>
            <a:ext cx="4572000" cy="5143500"/>
          </a:xfrm>
          <a:prstGeom prst="rect">
            <a:avLst/>
          </a:prstGeom>
          <a:solidFill>
            <a:srgbClr val="178D7D">
              <a:alpha val="68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2" name="Google Shape;112;p13"/>
          <p:cNvGrpSpPr/>
          <p:nvPr/>
        </p:nvGrpSpPr>
        <p:grpSpPr>
          <a:xfrm>
            <a:off x="830392" y="1191256"/>
            <a:ext cx="745763" cy="45826"/>
            <a:chOff x="4580561" y="2589004"/>
            <a:chExt cx="1064464" cy="25200"/>
          </a:xfrm>
        </p:grpSpPr>
        <p:sp>
          <p:nvSpPr>
            <p:cNvPr id="113" name="Google Shape;113;p13"/>
            <p:cNvSpPr/>
            <p:nvPr/>
          </p:nvSpPr>
          <p:spPr>
            <a:xfrm rot="-5400000">
              <a:off x="5366325" y="2335504"/>
              <a:ext cx="25200" cy="5322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3"/>
            <p:cNvSpPr/>
            <p:nvPr/>
          </p:nvSpPr>
          <p:spPr>
            <a:xfrm rot="-5400000">
              <a:off x="4836311" y="2333254"/>
              <a:ext cx="25200" cy="5367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5" name="Google Shape;115;p13"/>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FFFF"/>
              </a:buClr>
              <a:buSzPts val="3000"/>
              <a:buNone/>
              <a:defRPr sz="3000">
                <a:solidFill>
                  <a:srgbClr val="FFFFFF"/>
                </a:solidFill>
              </a:defRPr>
            </a:lvl1pPr>
            <a:lvl2pPr lvl="1" rtl="0">
              <a:spcBef>
                <a:spcPts val="0"/>
              </a:spcBef>
              <a:spcAft>
                <a:spcPts val="0"/>
              </a:spcAft>
              <a:buClr>
                <a:srgbClr val="FFFFFF"/>
              </a:buClr>
              <a:buSzPts val="3000"/>
              <a:buNone/>
              <a:defRPr sz="3000">
                <a:solidFill>
                  <a:srgbClr val="FFFFFF"/>
                </a:solidFill>
              </a:defRPr>
            </a:lvl2pPr>
            <a:lvl3pPr lvl="2" rtl="0">
              <a:spcBef>
                <a:spcPts val="0"/>
              </a:spcBef>
              <a:spcAft>
                <a:spcPts val="0"/>
              </a:spcAft>
              <a:buClr>
                <a:srgbClr val="FFFFFF"/>
              </a:buClr>
              <a:buSzPts val="3000"/>
              <a:buNone/>
              <a:defRPr sz="3000">
                <a:solidFill>
                  <a:srgbClr val="FFFFFF"/>
                </a:solidFill>
              </a:defRPr>
            </a:lvl3pPr>
            <a:lvl4pPr lvl="3" rtl="0">
              <a:spcBef>
                <a:spcPts val="0"/>
              </a:spcBef>
              <a:spcAft>
                <a:spcPts val="0"/>
              </a:spcAft>
              <a:buClr>
                <a:srgbClr val="FFFFFF"/>
              </a:buClr>
              <a:buSzPts val="3000"/>
              <a:buNone/>
              <a:defRPr sz="3000">
                <a:solidFill>
                  <a:srgbClr val="FFFFFF"/>
                </a:solidFill>
              </a:defRPr>
            </a:lvl4pPr>
            <a:lvl5pPr lvl="4" rtl="0">
              <a:spcBef>
                <a:spcPts val="0"/>
              </a:spcBef>
              <a:spcAft>
                <a:spcPts val="0"/>
              </a:spcAft>
              <a:buClr>
                <a:srgbClr val="FFFFFF"/>
              </a:buClr>
              <a:buSzPts val="3000"/>
              <a:buNone/>
              <a:defRPr sz="3000">
                <a:solidFill>
                  <a:srgbClr val="FFFFFF"/>
                </a:solidFill>
              </a:defRPr>
            </a:lvl5pPr>
            <a:lvl6pPr lvl="5" rtl="0">
              <a:spcBef>
                <a:spcPts val="0"/>
              </a:spcBef>
              <a:spcAft>
                <a:spcPts val="0"/>
              </a:spcAft>
              <a:buClr>
                <a:srgbClr val="FFFFFF"/>
              </a:buClr>
              <a:buSzPts val="3000"/>
              <a:buNone/>
              <a:defRPr sz="3000">
                <a:solidFill>
                  <a:srgbClr val="FFFFFF"/>
                </a:solidFill>
              </a:defRPr>
            </a:lvl6pPr>
            <a:lvl7pPr lvl="6" rtl="0">
              <a:spcBef>
                <a:spcPts val="0"/>
              </a:spcBef>
              <a:spcAft>
                <a:spcPts val="0"/>
              </a:spcAft>
              <a:buClr>
                <a:srgbClr val="FFFFFF"/>
              </a:buClr>
              <a:buSzPts val="3000"/>
              <a:buNone/>
              <a:defRPr sz="3000">
                <a:solidFill>
                  <a:srgbClr val="FFFFFF"/>
                </a:solidFill>
              </a:defRPr>
            </a:lvl7pPr>
            <a:lvl8pPr lvl="7" rtl="0">
              <a:spcBef>
                <a:spcPts val="0"/>
              </a:spcBef>
              <a:spcAft>
                <a:spcPts val="0"/>
              </a:spcAft>
              <a:buClr>
                <a:srgbClr val="FFFFFF"/>
              </a:buClr>
              <a:buSzPts val="3000"/>
              <a:buNone/>
              <a:defRPr sz="3000">
                <a:solidFill>
                  <a:srgbClr val="FFFFFF"/>
                </a:solidFill>
              </a:defRPr>
            </a:lvl8pPr>
            <a:lvl9pPr lvl="8" rtl="0">
              <a:spcBef>
                <a:spcPts val="0"/>
              </a:spcBef>
              <a:spcAft>
                <a:spcPts val="0"/>
              </a:spcAft>
              <a:buClr>
                <a:srgbClr val="FFFFFF"/>
              </a:buClr>
              <a:buSzPts val="3000"/>
              <a:buNone/>
              <a:defRPr sz="3000">
                <a:solidFill>
                  <a:srgbClr val="FFFFFF"/>
                </a:solidFill>
              </a:defRPr>
            </a:lvl9pPr>
          </a:lstStyle>
          <a:p>
            <a:endParaRPr/>
          </a:p>
        </p:txBody>
      </p:sp>
      <p:sp>
        <p:nvSpPr>
          <p:cNvPr id="116" name="Google Shape;116;p13"/>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FFFFF"/>
              </a:buClr>
              <a:buSzPts val="1600"/>
              <a:buNone/>
              <a:defRPr sz="1600">
                <a:solidFill>
                  <a:srgbClr val="FFFFFF"/>
                </a:solidFill>
              </a:defRPr>
            </a:lvl1pPr>
            <a:lvl2pPr lvl="1" rtl="0">
              <a:lnSpc>
                <a:spcPct val="100000"/>
              </a:lnSpc>
              <a:spcBef>
                <a:spcPts val="0"/>
              </a:spcBef>
              <a:spcAft>
                <a:spcPts val="0"/>
              </a:spcAft>
              <a:buClr>
                <a:srgbClr val="FFFFFF"/>
              </a:buClr>
              <a:buSzPts val="1600"/>
              <a:buNone/>
              <a:defRPr sz="1600">
                <a:solidFill>
                  <a:srgbClr val="FFFFFF"/>
                </a:solidFill>
              </a:defRPr>
            </a:lvl2pPr>
            <a:lvl3pPr lvl="2" rtl="0">
              <a:lnSpc>
                <a:spcPct val="100000"/>
              </a:lnSpc>
              <a:spcBef>
                <a:spcPts val="0"/>
              </a:spcBef>
              <a:spcAft>
                <a:spcPts val="0"/>
              </a:spcAft>
              <a:buClr>
                <a:srgbClr val="FFFFFF"/>
              </a:buClr>
              <a:buSzPts val="1600"/>
              <a:buNone/>
              <a:defRPr sz="1600">
                <a:solidFill>
                  <a:srgbClr val="FFFFFF"/>
                </a:solidFill>
              </a:defRPr>
            </a:lvl3pPr>
            <a:lvl4pPr lvl="3" rtl="0">
              <a:lnSpc>
                <a:spcPct val="100000"/>
              </a:lnSpc>
              <a:spcBef>
                <a:spcPts val="0"/>
              </a:spcBef>
              <a:spcAft>
                <a:spcPts val="0"/>
              </a:spcAft>
              <a:buClr>
                <a:srgbClr val="FFFFFF"/>
              </a:buClr>
              <a:buSzPts val="1600"/>
              <a:buNone/>
              <a:defRPr sz="1600">
                <a:solidFill>
                  <a:srgbClr val="FFFFFF"/>
                </a:solidFill>
              </a:defRPr>
            </a:lvl4pPr>
            <a:lvl5pPr lvl="4" rtl="0">
              <a:lnSpc>
                <a:spcPct val="100000"/>
              </a:lnSpc>
              <a:spcBef>
                <a:spcPts val="0"/>
              </a:spcBef>
              <a:spcAft>
                <a:spcPts val="0"/>
              </a:spcAft>
              <a:buClr>
                <a:srgbClr val="FFFFFF"/>
              </a:buClr>
              <a:buSzPts val="1600"/>
              <a:buNone/>
              <a:defRPr sz="1600">
                <a:solidFill>
                  <a:srgbClr val="FFFFFF"/>
                </a:solidFill>
              </a:defRPr>
            </a:lvl5pPr>
            <a:lvl6pPr lvl="5" rtl="0">
              <a:lnSpc>
                <a:spcPct val="100000"/>
              </a:lnSpc>
              <a:spcBef>
                <a:spcPts val="0"/>
              </a:spcBef>
              <a:spcAft>
                <a:spcPts val="0"/>
              </a:spcAft>
              <a:buClr>
                <a:srgbClr val="FFFFFF"/>
              </a:buClr>
              <a:buSzPts val="1600"/>
              <a:buNone/>
              <a:defRPr sz="1600">
                <a:solidFill>
                  <a:srgbClr val="FFFFFF"/>
                </a:solidFill>
              </a:defRPr>
            </a:lvl6pPr>
            <a:lvl7pPr lvl="6" rtl="0">
              <a:lnSpc>
                <a:spcPct val="100000"/>
              </a:lnSpc>
              <a:spcBef>
                <a:spcPts val="0"/>
              </a:spcBef>
              <a:spcAft>
                <a:spcPts val="0"/>
              </a:spcAft>
              <a:buClr>
                <a:srgbClr val="FFFFFF"/>
              </a:buClr>
              <a:buSzPts val="1600"/>
              <a:buNone/>
              <a:defRPr sz="1600">
                <a:solidFill>
                  <a:srgbClr val="FFFFFF"/>
                </a:solidFill>
              </a:defRPr>
            </a:lvl7pPr>
            <a:lvl8pPr lvl="7" rtl="0">
              <a:lnSpc>
                <a:spcPct val="100000"/>
              </a:lnSpc>
              <a:spcBef>
                <a:spcPts val="0"/>
              </a:spcBef>
              <a:spcAft>
                <a:spcPts val="0"/>
              </a:spcAft>
              <a:buClr>
                <a:srgbClr val="FFFFFF"/>
              </a:buClr>
              <a:buSzPts val="1600"/>
              <a:buNone/>
              <a:defRPr sz="1600">
                <a:solidFill>
                  <a:srgbClr val="FFFFFF"/>
                </a:solidFill>
              </a:defRPr>
            </a:lvl8pPr>
            <a:lvl9pPr lvl="8" rtl="0">
              <a:lnSpc>
                <a:spcPct val="100000"/>
              </a:lnSpc>
              <a:spcBef>
                <a:spcPts val="0"/>
              </a:spcBef>
              <a:spcAft>
                <a:spcPts val="0"/>
              </a:spcAft>
              <a:buClr>
                <a:srgbClr val="FFFFFF"/>
              </a:buClr>
              <a:buSzPts val="1600"/>
              <a:buNone/>
              <a:defRPr sz="1600">
                <a:solidFill>
                  <a:srgbClr val="FFFFFF"/>
                </a:solidFill>
              </a:defRPr>
            </a:lvl9pPr>
          </a:lstStyle>
          <a:p>
            <a:endParaRPr/>
          </a:p>
        </p:txBody>
      </p:sp>
      <p:sp>
        <p:nvSpPr>
          <p:cNvPr id="117" name="Google Shape;117;p13"/>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
        <p:nvSpPr>
          <p:cNvPr id="118" name="Google Shape;118;p1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19"/>
        <p:cNvGrpSpPr/>
        <p:nvPr/>
      </p:nvGrpSpPr>
      <p:grpSpPr>
        <a:xfrm>
          <a:off x="0" y="0"/>
          <a:ext cx="0" cy="0"/>
          <a:chOff x="0" y="0"/>
          <a:chExt cx="0" cy="0"/>
        </a:xfrm>
      </p:grpSpPr>
      <p:sp>
        <p:nvSpPr>
          <p:cNvPr id="120" name="Google Shape;120;p14"/>
          <p:cNvSpPr txBox="1">
            <a:spLocks noGrp="1"/>
          </p:cNvSpPr>
          <p:nvPr>
            <p:ph type="body" idx="1"/>
          </p:nvPr>
        </p:nvSpPr>
        <p:spPr>
          <a:xfrm>
            <a:off x="724950" y="4372551"/>
            <a:ext cx="7697400" cy="4605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300"/>
              <a:buNone/>
              <a:defRPr/>
            </a:lvl1pPr>
          </a:lstStyle>
          <a:p>
            <a:endParaRPr/>
          </a:p>
        </p:txBody>
      </p:sp>
      <p:sp>
        <p:nvSpPr>
          <p:cNvPr id="121" name="Google Shape;121;p1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122"/>
        <p:cNvGrpSpPr/>
        <p:nvPr/>
      </p:nvGrpSpPr>
      <p:grpSpPr>
        <a:xfrm>
          <a:off x="0" y="0"/>
          <a:ext cx="0" cy="0"/>
          <a:chOff x="0" y="0"/>
          <a:chExt cx="0" cy="0"/>
        </a:xfrm>
      </p:grpSpPr>
      <p:grpSp>
        <p:nvGrpSpPr>
          <p:cNvPr id="123" name="Google Shape;123;p15"/>
          <p:cNvGrpSpPr/>
          <p:nvPr/>
        </p:nvGrpSpPr>
        <p:grpSpPr>
          <a:xfrm>
            <a:off x="830392" y="4169130"/>
            <a:ext cx="745763" cy="45826"/>
            <a:chOff x="4580561" y="2589004"/>
            <a:chExt cx="1064464" cy="25200"/>
          </a:xfrm>
        </p:grpSpPr>
        <p:sp>
          <p:nvSpPr>
            <p:cNvPr id="124" name="Google Shape;124;p15"/>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5"/>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6" name="Google Shape;126;p15"/>
          <p:cNvSpPr txBox="1">
            <a:spLocks noGrp="1"/>
          </p:cNvSpPr>
          <p:nvPr>
            <p:ph type="title" hasCustomPrompt="1"/>
          </p:nvPr>
        </p:nvSpPr>
        <p:spPr>
          <a:xfrm>
            <a:off x="729450" y="733950"/>
            <a:ext cx="7688400" cy="12447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127" name="Google Shape;127;p15"/>
          <p:cNvSpPr txBox="1">
            <a:spLocks noGrp="1"/>
          </p:cNvSpPr>
          <p:nvPr>
            <p:ph type="body" idx="1"/>
          </p:nvPr>
        </p:nvSpPr>
        <p:spPr>
          <a:xfrm>
            <a:off x="729450" y="2272888"/>
            <a:ext cx="7688400" cy="15804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Clr>
                <a:schemeClr val="lt1"/>
              </a:buClr>
              <a:buSzPts val="1300"/>
              <a:buChar char="●"/>
              <a:defRPr>
                <a:solidFill>
                  <a:schemeClr val="lt1"/>
                </a:solidFill>
              </a:defRPr>
            </a:lvl1pPr>
            <a:lvl2pPr marL="914400" lvl="1" indent="-298450">
              <a:spcBef>
                <a:spcPts val="1600"/>
              </a:spcBef>
              <a:spcAft>
                <a:spcPts val="0"/>
              </a:spcAft>
              <a:buClr>
                <a:schemeClr val="lt1"/>
              </a:buClr>
              <a:buSzPts val="1100"/>
              <a:buChar char="○"/>
              <a:defRPr>
                <a:solidFill>
                  <a:schemeClr val="lt1"/>
                </a:solidFill>
              </a:defRPr>
            </a:lvl2pPr>
            <a:lvl3pPr marL="1371600" lvl="2" indent="-298450">
              <a:spcBef>
                <a:spcPts val="1600"/>
              </a:spcBef>
              <a:spcAft>
                <a:spcPts val="0"/>
              </a:spcAft>
              <a:buClr>
                <a:schemeClr val="lt1"/>
              </a:buClr>
              <a:buSzPts val="1100"/>
              <a:buChar char="■"/>
              <a:defRPr>
                <a:solidFill>
                  <a:schemeClr val="lt1"/>
                </a:solidFill>
              </a:defRPr>
            </a:lvl3pPr>
            <a:lvl4pPr marL="1828800" lvl="3" indent="-298450">
              <a:spcBef>
                <a:spcPts val="1600"/>
              </a:spcBef>
              <a:spcAft>
                <a:spcPts val="0"/>
              </a:spcAft>
              <a:buClr>
                <a:schemeClr val="lt1"/>
              </a:buClr>
              <a:buSzPts val="1100"/>
              <a:buChar char="●"/>
              <a:defRPr>
                <a:solidFill>
                  <a:schemeClr val="lt1"/>
                </a:solidFill>
              </a:defRPr>
            </a:lvl4pPr>
            <a:lvl5pPr marL="2286000" lvl="4" indent="-298450">
              <a:spcBef>
                <a:spcPts val="1600"/>
              </a:spcBef>
              <a:spcAft>
                <a:spcPts val="0"/>
              </a:spcAft>
              <a:buClr>
                <a:schemeClr val="lt1"/>
              </a:buClr>
              <a:buSzPts val="1100"/>
              <a:buChar char="○"/>
              <a:defRPr>
                <a:solidFill>
                  <a:schemeClr val="lt1"/>
                </a:solidFill>
              </a:defRPr>
            </a:lvl5pPr>
            <a:lvl6pPr marL="2743200" lvl="5" indent="-298450">
              <a:spcBef>
                <a:spcPts val="1600"/>
              </a:spcBef>
              <a:spcAft>
                <a:spcPts val="0"/>
              </a:spcAft>
              <a:buClr>
                <a:schemeClr val="lt1"/>
              </a:buClr>
              <a:buSzPts val="1100"/>
              <a:buChar char="■"/>
              <a:defRPr>
                <a:solidFill>
                  <a:schemeClr val="lt1"/>
                </a:solidFill>
              </a:defRPr>
            </a:lvl6pPr>
            <a:lvl7pPr marL="3200400" lvl="6" indent="-298450">
              <a:spcBef>
                <a:spcPts val="1600"/>
              </a:spcBef>
              <a:spcAft>
                <a:spcPts val="0"/>
              </a:spcAft>
              <a:buClr>
                <a:schemeClr val="lt1"/>
              </a:buClr>
              <a:buSzPts val="1100"/>
              <a:buChar char="●"/>
              <a:defRPr>
                <a:solidFill>
                  <a:schemeClr val="lt1"/>
                </a:solidFill>
              </a:defRPr>
            </a:lvl7pPr>
            <a:lvl8pPr marL="3657600" lvl="7" indent="-298450">
              <a:spcBef>
                <a:spcPts val="1600"/>
              </a:spcBef>
              <a:spcAft>
                <a:spcPts val="0"/>
              </a:spcAft>
              <a:buClr>
                <a:schemeClr val="lt1"/>
              </a:buClr>
              <a:buSzPts val="1100"/>
              <a:buChar char="○"/>
              <a:defRPr>
                <a:solidFill>
                  <a:schemeClr val="lt1"/>
                </a:solidFill>
              </a:defRPr>
            </a:lvl8pPr>
            <a:lvl9pPr marL="4114800" lvl="8" indent="-298450">
              <a:spcBef>
                <a:spcPts val="1600"/>
              </a:spcBef>
              <a:spcAft>
                <a:spcPts val="1600"/>
              </a:spcAft>
              <a:buClr>
                <a:schemeClr val="lt1"/>
              </a:buClr>
              <a:buSzPts val="1100"/>
              <a:buChar char="■"/>
              <a:defRPr>
                <a:solidFill>
                  <a:schemeClr val="lt1"/>
                </a:solidFill>
              </a:defRPr>
            </a:lvl9pPr>
          </a:lstStyle>
          <a:p>
            <a:endParaRPr/>
          </a:p>
        </p:txBody>
      </p:sp>
      <p:sp>
        <p:nvSpPr>
          <p:cNvPr id="128" name="Google Shape;128;p1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9"/>
        <p:cNvGrpSpPr/>
        <p:nvPr/>
      </p:nvGrpSpPr>
      <p:grpSpPr>
        <a:xfrm>
          <a:off x="0" y="0"/>
          <a:ext cx="0" cy="0"/>
          <a:chOff x="0" y="0"/>
          <a:chExt cx="0" cy="0"/>
        </a:xfrm>
      </p:grpSpPr>
      <p:sp>
        <p:nvSpPr>
          <p:cNvPr id="130" name="Google Shape;130;p1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ustom layout">
  <p:cSld name="AUTOLAYOUT">
    <p:bg>
      <p:bgPr>
        <a:solidFill>
          <a:srgbClr val="FFFFFF"/>
        </a:solidFill>
        <a:effectLst/>
      </p:bgPr>
    </p:bg>
    <p:spTree>
      <p:nvGrpSpPr>
        <p:cNvPr id="1" name="Shape 131"/>
        <p:cNvGrpSpPr/>
        <p:nvPr/>
      </p:nvGrpSpPr>
      <p:grpSpPr>
        <a:xfrm>
          <a:off x="0" y="0"/>
          <a:ext cx="0" cy="0"/>
          <a:chOff x="0" y="0"/>
          <a:chExt cx="0" cy="0"/>
        </a:xfrm>
      </p:grpSpPr>
      <p:sp>
        <p:nvSpPr>
          <p:cNvPr id="132" name="Google Shape;132;p17"/>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3" name="Google Shape;133;p17"/>
          <p:cNvGrpSpPr/>
          <p:nvPr/>
        </p:nvGrpSpPr>
        <p:grpSpPr>
          <a:xfrm>
            <a:off x="0" y="0"/>
            <a:ext cx="4316700" cy="5143500"/>
            <a:chOff x="0" y="0"/>
            <a:chExt cx="4316700" cy="5143500"/>
          </a:xfrm>
        </p:grpSpPr>
        <p:sp>
          <p:nvSpPr>
            <p:cNvPr id="134" name="Google Shape;134;p17"/>
            <p:cNvSpPr/>
            <p:nvPr/>
          </p:nvSpPr>
          <p:spPr>
            <a:xfrm>
              <a:off x="0" y="0"/>
              <a:ext cx="43167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7"/>
            <p:cNvSpPr/>
            <p:nvPr/>
          </p:nvSpPr>
          <p:spPr>
            <a:xfrm>
              <a:off x="386075" y="4599625"/>
              <a:ext cx="1354500" cy="137700"/>
            </a:xfrm>
            <a:prstGeom prst="rect">
              <a:avLst/>
            </a:prstGeom>
            <a:noFill/>
            <a:ln w="9525" cap="flat" cmpd="sng">
              <a:solidFill>
                <a:srgbClr val="92C1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7"/>
            <p:cNvSpPr/>
            <p:nvPr/>
          </p:nvSpPr>
          <p:spPr>
            <a:xfrm>
              <a:off x="841363" y="4599625"/>
              <a:ext cx="142800" cy="137700"/>
            </a:xfrm>
            <a:prstGeom prst="rect">
              <a:avLst/>
            </a:prstGeom>
            <a:noFill/>
            <a:ln w="9525" cap="flat" cmpd="sng">
              <a:solidFill>
                <a:srgbClr val="92C1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7"/>
            <p:cNvSpPr/>
            <p:nvPr/>
          </p:nvSpPr>
          <p:spPr>
            <a:xfrm>
              <a:off x="1142492" y="4599625"/>
              <a:ext cx="142800" cy="137700"/>
            </a:xfrm>
            <a:prstGeom prst="rect">
              <a:avLst/>
            </a:prstGeom>
            <a:noFill/>
            <a:ln w="9525" cap="flat" cmpd="sng">
              <a:solidFill>
                <a:srgbClr val="92C1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7"/>
            <p:cNvSpPr/>
            <p:nvPr/>
          </p:nvSpPr>
          <p:spPr>
            <a:xfrm>
              <a:off x="3875425" y="381000"/>
              <a:ext cx="142800" cy="137700"/>
            </a:xfrm>
            <a:prstGeom prst="rect">
              <a:avLst/>
            </a:prstGeom>
            <a:solidFill>
              <a:srgbClr val="92C1E8"/>
            </a:solidFill>
            <a:ln w="9525" cap="flat" cmpd="sng">
              <a:solidFill>
                <a:srgbClr val="92C1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7"/>
            <p:cNvSpPr/>
            <p:nvPr/>
          </p:nvSpPr>
          <p:spPr>
            <a:xfrm>
              <a:off x="3732625" y="518700"/>
              <a:ext cx="142800" cy="137700"/>
            </a:xfrm>
            <a:prstGeom prst="rect">
              <a:avLst/>
            </a:prstGeom>
            <a:noFill/>
            <a:ln w="9525" cap="flat" cmpd="sng">
              <a:solidFill>
                <a:srgbClr val="92C1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0" name="Google Shape;140;p17"/>
          <p:cNvSpPr txBox="1">
            <a:spLocks noGrp="1"/>
          </p:cNvSpPr>
          <p:nvPr>
            <p:ph type="title"/>
          </p:nvPr>
        </p:nvSpPr>
        <p:spPr>
          <a:xfrm>
            <a:off x="311725" y="653326"/>
            <a:ext cx="3706500" cy="3334500"/>
          </a:xfrm>
          <a:prstGeom prst="rect">
            <a:avLst/>
          </a:prstGeom>
          <a:noFill/>
        </p:spPr>
        <p:txBody>
          <a:bodyPr spcFirstLastPara="1" wrap="square" lIns="91425" tIns="91425" rIns="91425" bIns="91425" anchor="t" anchorCtr="0">
            <a:noAutofit/>
          </a:bodyPr>
          <a:lstStyle>
            <a:lvl1pPr lvl="0" algn="l">
              <a:lnSpc>
                <a:spcPct val="100000"/>
              </a:lnSpc>
              <a:spcBef>
                <a:spcPts val="0"/>
              </a:spcBef>
              <a:spcAft>
                <a:spcPts val="0"/>
              </a:spcAft>
              <a:buNone/>
              <a:defRPr sz="2400">
                <a:solidFill>
                  <a:srgbClr val="FFFFFF"/>
                </a:solidFill>
              </a:defRPr>
            </a:lvl1pPr>
            <a:lvl2pPr lvl="1" algn="l">
              <a:lnSpc>
                <a:spcPct val="100000"/>
              </a:lnSpc>
              <a:spcBef>
                <a:spcPts val="0"/>
              </a:spcBef>
              <a:spcAft>
                <a:spcPts val="0"/>
              </a:spcAft>
              <a:buNone/>
              <a:defRPr sz="2400">
                <a:solidFill>
                  <a:srgbClr val="FFFFFF"/>
                </a:solidFill>
              </a:defRPr>
            </a:lvl2pPr>
            <a:lvl3pPr lvl="2" algn="l">
              <a:lnSpc>
                <a:spcPct val="100000"/>
              </a:lnSpc>
              <a:spcBef>
                <a:spcPts val="0"/>
              </a:spcBef>
              <a:spcAft>
                <a:spcPts val="0"/>
              </a:spcAft>
              <a:buNone/>
              <a:defRPr sz="2400">
                <a:solidFill>
                  <a:srgbClr val="FFFFFF"/>
                </a:solidFill>
              </a:defRPr>
            </a:lvl3pPr>
            <a:lvl4pPr lvl="3" algn="l">
              <a:lnSpc>
                <a:spcPct val="100000"/>
              </a:lnSpc>
              <a:spcBef>
                <a:spcPts val="0"/>
              </a:spcBef>
              <a:spcAft>
                <a:spcPts val="0"/>
              </a:spcAft>
              <a:buNone/>
              <a:defRPr sz="2400">
                <a:solidFill>
                  <a:srgbClr val="FFFFFF"/>
                </a:solidFill>
              </a:defRPr>
            </a:lvl4pPr>
            <a:lvl5pPr lvl="4" algn="l">
              <a:lnSpc>
                <a:spcPct val="100000"/>
              </a:lnSpc>
              <a:spcBef>
                <a:spcPts val="0"/>
              </a:spcBef>
              <a:spcAft>
                <a:spcPts val="0"/>
              </a:spcAft>
              <a:buNone/>
              <a:defRPr sz="2400">
                <a:solidFill>
                  <a:srgbClr val="FFFFFF"/>
                </a:solidFill>
              </a:defRPr>
            </a:lvl5pPr>
            <a:lvl6pPr lvl="5" algn="l">
              <a:lnSpc>
                <a:spcPct val="100000"/>
              </a:lnSpc>
              <a:spcBef>
                <a:spcPts val="0"/>
              </a:spcBef>
              <a:spcAft>
                <a:spcPts val="0"/>
              </a:spcAft>
              <a:buNone/>
              <a:defRPr sz="2400">
                <a:solidFill>
                  <a:srgbClr val="FFFFFF"/>
                </a:solidFill>
              </a:defRPr>
            </a:lvl6pPr>
            <a:lvl7pPr lvl="6" algn="l">
              <a:lnSpc>
                <a:spcPct val="100000"/>
              </a:lnSpc>
              <a:spcBef>
                <a:spcPts val="0"/>
              </a:spcBef>
              <a:spcAft>
                <a:spcPts val="0"/>
              </a:spcAft>
              <a:buNone/>
              <a:defRPr sz="2400">
                <a:solidFill>
                  <a:srgbClr val="FFFFFF"/>
                </a:solidFill>
              </a:defRPr>
            </a:lvl7pPr>
            <a:lvl8pPr lvl="7" algn="l">
              <a:lnSpc>
                <a:spcPct val="100000"/>
              </a:lnSpc>
              <a:spcBef>
                <a:spcPts val="0"/>
              </a:spcBef>
              <a:spcAft>
                <a:spcPts val="0"/>
              </a:spcAft>
              <a:buNone/>
              <a:defRPr sz="2400">
                <a:solidFill>
                  <a:srgbClr val="FFFFFF"/>
                </a:solidFill>
              </a:defRPr>
            </a:lvl8pPr>
            <a:lvl9pPr lvl="8" algn="l">
              <a:lnSpc>
                <a:spcPct val="100000"/>
              </a:lnSpc>
              <a:spcBef>
                <a:spcPts val="0"/>
              </a:spcBef>
              <a:spcAft>
                <a:spcPts val="0"/>
              </a:spcAft>
              <a:buNone/>
              <a:defRPr sz="2400">
                <a:solidFill>
                  <a:srgbClr val="FFFFFF"/>
                </a:solidFill>
              </a:defRPr>
            </a:lvl9pPr>
          </a:lstStyle>
          <a:p>
            <a:endParaRPr/>
          </a:p>
        </p:txBody>
      </p:sp>
      <p:sp>
        <p:nvSpPr>
          <p:cNvPr id="141" name="Google Shape;141;p17"/>
          <p:cNvSpPr txBox="1">
            <a:spLocks noGrp="1"/>
          </p:cNvSpPr>
          <p:nvPr>
            <p:ph type="body" idx="1"/>
          </p:nvPr>
        </p:nvSpPr>
        <p:spPr>
          <a:xfrm>
            <a:off x="4620575" y="653325"/>
            <a:ext cx="4211700" cy="3741300"/>
          </a:xfrm>
          <a:prstGeom prst="rect">
            <a:avLst/>
          </a:prstGeom>
          <a:noFill/>
        </p:spPr>
        <p:txBody>
          <a:bodyPr spcFirstLastPara="1" wrap="square" lIns="91425" tIns="91425" rIns="91425" bIns="91425" anchor="t" anchorCtr="0">
            <a:noAutofit/>
          </a:bodyPr>
          <a:lstStyle>
            <a:lvl1pPr marL="457200" lvl="0" indent="-304800" algn="l">
              <a:lnSpc>
                <a:spcPct val="115000"/>
              </a:lnSpc>
              <a:spcBef>
                <a:spcPts val="0"/>
              </a:spcBef>
              <a:spcAft>
                <a:spcPts val="0"/>
              </a:spcAft>
              <a:buClr>
                <a:srgbClr val="284F7D"/>
              </a:buClr>
              <a:buSzPts val="1200"/>
              <a:buChar char="●"/>
              <a:defRPr sz="1200">
                <a:solidFill>
                  <a:schemeClr val="dk1"/>
                </a:solidFill>
              </a:defRPr>
            </a:lvl1pPr>
            <a:lvl2pPr marL="914400" lvl="1" indent="-292100" algn="l">
              <a:lnSpc>
                <a:spcPct val="115000"/>
              </a:lnSpc>
              <a:spcBef>
                <a:spcPts val="1600"/>
              </a:spcBef>
              <a:spcAft>
                <a:spcPts val="0"/>
              </a:spcAft>
              <a:buClr>
                <a:srgbClr val="284F7D"/>
              </a:buClr>
              <a:buSzPts val="1000"/>
              <a:buChar char="○"/>
              <a:defRPr sz="1000">
                <a:solidFill>
                  <a:schemeClr val="dk1"/>
                </a:solidFill>
              </a:defRPr>
            </a:lvl2pPr>
            <a:lvl3pPr marL="1371600" lvl="2" indent="-292100" algn="l">
              <a:lnSpc>
                <a:spcPct val="115000"/>
              </a:lnSpc>
              <a:spcBef>
                <a:spcPts val="1600"/>
              </a:spcBef>
              <a:spcAft>
                <a:spcPts val="0"/>
              </a:spcAft>
              <a:buClr>
                <a:srgbClr val="284F7D"/>
              </a:buClr>
              <a:buSzPts val="1000"/>
              <a:buChar char="■"/>
              <a:defRPr sz="1000">
                <a:solidFill>
                  <a:schemeClr val="dk1"/>
                </a:solidFill>
              </a:defRPr>
            </a:lvl3pPr>
            <a:lvl4pPr marL="1828800" lvl="3" indent="-292100" algn="l">
              <a:lnSpc>
                <a:spcPct val="115000"/>
              </a:lnSpc>
              <a:spcBef>
                <a:spcPts val="1600"/>
              </a:spcBef>
              <a:spcAft>
                <a:spcPts val="0"/>
              </a:spcAft>
              <a:buClr>
                <a:srgbClr val="284F7D"/>
              </a:buClr>
              <a:buSzPts val="1000"/>
              <a:buChar char="●"/>
              <a:defRPr sz="1000">
                <a:solidFill>
                  <a:schemeClr val="dk1"/>
                </a:solidFill>
              </a:defRPr>
            </a:lvl4pPr>
            <a:lvl5pPr marL="2286000" lvl="4" indent="-292100" algn="l">
              <a:lnSpc>
                <a:spcPct val="115000"/>
              </a:lnSpc>
              <a:spcBef>
                <a:spcPts val="1600"/>
              </a:spcBef>
              <a:spcAft>
                <a:spcPts val="0"/>
              </a:spcAft>
              <a:buClr>
                <a:srgbClr val="284F7D"/>
              </a:buClr>
              <a:buSzPts val="1000"/>
              <a:buChar char="○"/>
              <a:defRPr sz="1000">
                <a:solidFill>
                  <a:schemeClr val="dk1"/>
                </a:solidFill>
              </a:defRPr>
            </a:lvl5pPr>
            <a:lvl6pPr marL="2743200" lvl="5" indent="-292100" algn="l">
              <a:lnSpc>
                <a:spcPct val="115000"/>
              </a:lnSpc>
              <a:spcBef>
                <a:spcPts val="1600"/>
              </a:spcBef>
              <a:spcAft>
                <a:spcPts val="0"/>
              </a:spcAft>
              <a:buClr>
                <a:srgbClr val="284F7D"/>
              </a:buClr>
              <a:buSzPts val="1000"/>
              <a:buChar char="■"/>
              <a:defRPr sz="1000">
                <a:solidFill>
                  <a:schemeClr val="dk1"/>
                </a:solidFill>
              </a:defRPr>
            </a:lvl6pPr>
            <a:lvl7pPr marL="3200400" lvl="6" indent="-292100" algn="l">
              <a:lnSpc>
                <a:spcPct val="115000"/>
              </a:lnSpc>
              <a:spcBef>
                <a:spcPts val="1600"/>
              </a:spcBef>
              <a:spcAft>
                <a:spcPts val="0"/>
              </a:spcAft>
              <a:buClr>
                <a:srgbClr val="284F7D"/>
              </a:buClr>
              <a:buSzPts val="1000"/>
              <a:buChar char="●"/>
              <a:defRPr sz="1000">
                <a:solidFill>
                  <a:schemeClr val="dk1"/>
                </a:solidFill>
              </a:defRPr>
            </a:lvl7pPr>
            <a:lvl8pPr marL="3657600" lvl="7" indent="-292100" algn="l">
              <a:lnSpc>
                <a:spcPct val="115000"/>
              </a:lnSpc>
              <a:spcBef>
                <a:spcPts val="1600"/>
              </a:spcBef>
              <a:spcAft>
                <a:spcPts val="0"/>
              </a:spcAft>
              <a:buClr>
                <a:srgbClr val="284F7D"/>
              </a:buClr>
              <a:buSzPts val="1000"/>
              <a:buChar char="○"/>
              <a:defRPr sz="1000">
                <a:solidFill>
                  <a:schemeClr val="dk1"/>
                </a:solidFill>
              </a:defRPr>
            </a:lvl8pPr>
            <a:lvl9pPr marL="4114800" lvl="8" indent="-292100" algn="l">
              <a:lnSpc>
                <a:spcPct val="115000"/>
              </a:lnSpc>
              <a:spcBef>
                <a:spcPts val="1600"/>
              </a:spcBef>
              <a:spcAft>
                <a:spcPts val="1600"/>
              </a:spcAft>
              <a:buClr>
                <a:srgbClr val="284F7D"/>
              </a:buClr>
              <a:buSzPts val="1000"/>
              <a:buChar char="■"/>
              <a:defRPr sz="1000">
                <a:solidFill>
                  <a:schemeClr val="dk1"/>
                </a:solidFill>
              </a:defRPr>
            </a:lvl9pPr>
          </a:lstStyle>
          <a:p>
            <a:endParaRPr/>
          </a:p>
        </p:txBody>
      </p:sp>
      <p:sp>
        <p:nvSpPr>
          <p:cNvPr id="142" name="Google Shape;142;p17"/>
          <p:cNvSpPr txBox="1">
            <a:spLocks noGrp="1"/>
          </p:cNvSpPr>
          <p:nvPr>
            <p:ph type="sldNum" idx="12"/>
          </p:nvPr>
        </p:nvSpPr>
        <p:spPr>
          <a:xfrm>
            <a:off x="8472458" y="4663217"/>
            <a:ext cx="548700" cy="393600"/>
          </a:xfrm>
          <a:prstGeom prst="rect">
            <a:avLst/>
          </a:prstGeom>
          <a:noFill/>
        </p:spPr>
        <p:txBody>
          <a:bodyPr spcFirstLastPara="1" wrap="square" lIns="91425" tIns="91425" rIns="91425" bIns="91425" anchor="ctr" anchorCtr="0">
            <a:noAutofit/>
          </a:bodyPr>
          <a:lstStyle>
            <a:lvl1pPr lvl="0" algn="r">
              <a:lnSpc>
                <a:spcPct val="100000"/>
              </a:lnSpc>
              <a:spcAft>
                <a:spcPts val="0"/>
              </a:spcAft>
              <a:buNone/>
              <a:defRPr sz="1000">
                <a:solidFill>
                  <a:srgbClr val="616161"/>
                </a:solidFill>
              </a:defRPr>
            </a:lvl1pPr>
            <a:lvl2pPr lvl="1" algn="r">
              <a:lnSpc>
                <a:spcPct val="100000"/>
              </a:lnSpc>
              <a:spcAft>
                <a:spcPts val="0"/>
              </a:spcAft>
              <a:buNone/>
              <a:defRPr sz="1000">
                <a:solidFill>
                  <a:srgbClr val="616161"/>
                </a:solidFill>
              </a:defRPr>
            </a:lvl2pPr>
            <a:lvl3pPr lvl="2" algn="r">
              <a:lnSpc>
                <a:spcPct val="100000"/>
              </a:lnSpc>
              <a:spcAft>
                <a:spcPts val="0"/>
              </a:spcAft>
              <a:buNone/>
              <a:defRPr sz="1000">
                <a:solidFill>
                  <a:srgbClr val="616161"/>
                </a:solidFill>
              </a:defRPr>
            </a:lvl3pPr>
            <a:lvl4pPr lvl="3" algn="r">
              <a:lnSpc>
                <a:spcPct val="100000"/>
              </a:lnSpc>
              <a:spcAft>
                <a:spcPts val="0"/>
              </a:spcAft>
              <a:buNone/>
              <a:defRPr sz="1000">
                <a:solidFill>
                  <a:srgbClr val="616161"/>
                </a:solidFill>
              </a:defRPr>
            </a:lvl4pPr>
            <a:lvl5pPr lvl="4" algn="r">
              <a:lnSpc>
                <a:spcPct val="100000"/>
              </a:lnSpc>
              <a:spcAft>
                <a:spcPts val="0"/>
              </a:spcAft>
              <a:buNone/>
              <a:defRPr sz="1000">
                <a:solidFill>
                  <a:srgbClr val="616161"/>
                </a:solidFill>
              </a:defRPr>
            </a:lvl5pPr>
            <a:lvl6pPr lvl="5" algn="r">
              <a:lnSpc>
                <a:spcPct val="100000"/>
              </a:lnSpc>
              <a:spcAft>
                <a:spcPts val="0"/>
              </a:spcAft>
              <a:buNone/>
              <a:defRPr sz="1000">
                <a:solidFill>
                  <a:srgbClr val="616161"/>
                </a:solidFill>
              </a:defRPr>
            </a:lvl6pPr>
            <a:lvl7pPr lvl="6" algn="r">
              <a:lnSpc>
                <a:spcPct val="100000"/>
              </a:lnSpc>
              <a:spcAft>
                <a:spcPts val="0"/>
              </a:spcAft>
              <a:buNone/>
              <a:defRPr sz="1000">
                <a:solidFill>
                  <a:srgbClr val="616161"/>
                </a:solidFill>
              </a:defRPr>
            </a:lvl7pPr>
            <a:lvl8pPr lvl="7" algn="r">
              <a:lnSpc>
                <a:spcPct val="100000"/>
              </a:lnSpc>
              <a:spcAft>
                <a:spcPts val="0"/>
              </a:spcAft>
              <a:buNone/>
              <a:defRPr sz="1000">
                <a:solidFill>
                  <a:srgbClr val="616161"/>
                </a:solidFill>
              </a:defRPr>
            </a:lvl8pPr>
            <a:lvl9pPr lvl="8" algn="r">
              <a:lnSpc>
                <a:spcPct val="100000"/>
              </a:lnSpc>
              <a:spcAft>
                <a:spcPts val="0"/>
              </a:spcAft>
              <a:buNone/>
              <a:defRPr sz="1000">
                <a:solidFill>
                  <a:srgbClr val="61616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1">
  <p:cSld name="TITLE_1">
    <p:bg>
      <p:bgPr>
        <a:solidFill>
          <a:schemeClr val="lt2"/>
        </a:solidFill>
        <a:effectLst/>
      </p:bgPr>
    </p:bg>
    <p:spTree>
      <p:nvGrpSpPr>
        <p:cNvPr id="1" name="Shape 17"/>
        <p:cNvGrpSpPr/>
        <p:nvPr/>
      </p:nvGrpSpPr>
      <p:grpSpPr>
        <a:xfrm>
          <a:off x="0" y="0"/>
          <a:ext cx="0" cy="0"/>
          <a:chOff x="0" y="0"/>
          <a:chExt cx="0" cy="0"/>
        </a:xfrm>
      </p:grpSpPr>
      <p:sp>
        <p:nvSpPr>
          <p:cNvPr id="18" name="Google Shape;18;p3"/>
          <p:cNvSpPr txBox="1">
            <a:spLocks noGrp="1"/>
          </p:cNvSpPr>
          <p:nvPr>
            <p:ph type="ctrTitle"/>
          </p:nvPr>
        </p:nvSpPr>
        <p:spPr>
          <a:xfrm>
            <a:off x="729450" y="1322450"/>
            <a:ext cx="3787800" cy="19881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4000"/>
              <a:buNone/>
              <a:defRPr sz="4000">
                <a:solidFill>
                  <a:schemeClr val="dk2"/>
                </a:solidFill>
              </a:defRPr>
            </a:lvl1pPr>
            <a:lvl2pPr lvl="1" rtl="0">
              <a:spcBef>
                <a:spcPts val="0"/>
              </a:spcBef>
              <a:spcAft>
                <a:spcPts val="0"/>
              </a:spcAft>
              <a:buClr>
                <a:schemeClr val="dk2"/>
              </a:buClr>
              <a:buSzPts val="4000"/>
              <a:buNone/>
              <a:defRPr sz="4000">
                <a:solidFill>
                  <a:schemeClr val="dk2"/>
                </a:solidFill>
              </a:defRPr>
            </a:lvl2pPr>
            <a:lvl3pPr lvl="2" rtl="0">
              <a:spcBef>
                <a:spcPts val="0"/>
              </a:spcBef>
              <a:spcAft>
                <a:spcPts val="0"/>
              </a:spcAft>
              <a:buClr>
                <a:schemeClr val="dk2"/>
              </a:buClr>
              <a:buSzPts val="4000"/>
              <a:buNone/>
              <a:defRPr sz="4000">
                <a:solidFill>
                  <a:schemeClr val="dk2"/>
                </a:solidFill>
              </a:defRPr>
            </a:lvl3pPr>
            <a:lvl4pPr lvl="3" rtl="0">
              <a:spcBef>
                <a:spcPts val="0"/>
              </a:spcBef>
              <a:spcAft>
                <a:spcPts val="0"/>
              </a:spcAft>
              <a:buClr>
                <a:schemeClr val="dk2"/>
              </a:buClr>
              <a:buSzPts val="4000"/>
              <a:buNone/>
              <a:defRPr sz="4000">
                <a:solidFill>
                  <a:schemeClr val="dk2"/>
                </a:solidFill>
              </a:defRPr>
            </a:lvl4pPr>
            <a:lvl5pPr lvl="4" rtl="0">
              <a:spcBef>
                <a:spcPts val="0"/>
              </a:spcBef>
              <a:spcAft>
                <a:spcPts val="0"/>
              </a:spcAft>
              <a:buClr>
                <a:schemeClr val="dk2"/>
              </a:buClr>
              <a:buSzPts val="4000"/>
              <a:buNone/>
              <a:defRPr sz="4000">
                <a:solidFill>
                  <a:schemeClr val="dk2"/>
                </a:solidFill>
              </a:defRPr>
            </a:lvl5pPr>
            <a:lvl6pPr lvl="5" rtl="0">
              <a:spcBef>
                <a:spcPts val="0"/>
              </a:spcBef>
              <a:spcAft>
                <a:spcPts val="0"/>
              </a:spcAft>
              <a:buClr>
                <a:schemeClr val="dk2"/>
              </a:buClr>
              <a:buSzPts val="4000"/>
              <a:buNone/>
              <a:defRPr sz="4000">
                <a:solidFill>
                  <a:schemeClr val="dk2"/>
                </a:solidFill>
              </a:defRPr>
            </a:lvl6pPr>
            <a:lvl7pPr lvl="6" rtl="0">
              <a:spcBef>
                <a:spcPts val="0"/>
              </a:spcBef>
              <a:spcAft>
                <a:spcPts val="0"/>
              </a:spcAft>
              <a:buClr>
                <a:schemeClr val="dk2"/>
              </a:buClr>
              <a:buSzPts val="4000"/>
              <a:buNone/>
              <a:defRPr sz="4000">
                <a:solidFill>
                  <a:schemeClr val="dk2"/>
                </a:solidFill>
              </a:defRPr>
            </a:lvl7pPr>
            <a:lvl8pPr lvl="7" rtl="0">
              <a:spcBef>
                <a:spcPts val="0"/>
              </a:spcBef>
              <a:spcAft>
                <a:spcPts val="0"/>
              </a:spcAft>
              <a:buClr>
                <a:schemeClr val="dk2"/>
              </a:buClr>
              <a:buSzPts val="4000"/>
              <a:buNone/>
              <a:defRPr sz="4000">
                <a:solidFill>
                  <a:schemeClr val="dk2"/>
                </a:solidFill>
              </a:defRPr>
            </a:lvl8pPr>
            <a:lvl9pPr lvl="8" rtl="0">
              <a:spcBef>
                <a:spcPts val="0"/>
              </a:spcBef>
              <a:spcAft>
                <a:spcPts val="0"/>
              </a:spcAft>
              <a:buClr>
                <a:schemeClr val="dk2"/>
              </a:buClr>
              <a:buSzPts val="4000"/>
              <a:buNone/>
              <a:defRPr sz="4000">
                <a:solidFill>
                  <a:schemeClr val="dk2"/>
                </a:solidFill>
              </a:defRPr>
            </a:lvl9pPr>
          </a:lstStyle>
          <a:p>
            <a:endParaRPr/>
          </a:p>
        </p:txBody>
      </p:sp>
      <p:sp>
        <p:nvSpPr>
          <p:cNvPr id="19" name="Google Shape;19;p3"/>
          <p:cNvSpPr txBox="1">
            <a:spLocks noGrp="1"/>
          </p:cNvSpPr>
          <p:nvPr>
            <p:ph type="subTitle" idx="1"/>
          </p:nvPr>
        </p:nvSpPr>
        <p:spPr>
          <a:xfrm>
            <a:off x="729595" y="3401500"/>
            <a:ext cx="3787800" cy="541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20" name="Google Shape;20;p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grpSp>
        <p:nvGrpSpPr>
          <p:cNvPr id="21" name="Google Shape;21;p3"/>
          <p:cNvGrpSpPr/>
          <p:nvPr/>
        </p:nvGrpSpPr>
        <p:grpSpPr>
          <a:xfrm>
            <a:off x="830392" y="1191256"/>
            <a:ext cx="745763" cy="45826"/>
            <a:chOff x="4580561" y="2589004"/>
            <a:chExt cx="1064464" cy="25200"/>
          </a:xfrm>
        </p:grpSpPr>
        <p:sp>
          <p:nvSpPr>
            <p:cNvPr id="22" name="Google Shape;22;p3"/>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 name="Google Shape;24;p3"/>
          <p:cNvSpPr/>
          <p:nvPr/>
        </p:nvSpPr>
        <p:spPr>
          <a:xfrm>
            <a:off x="0" y="1"/>
            <a:ext cx="9144000" cy="4671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 name="Google Shape;25;p3"/>
          <p:cNvGrpSpPr/>
          <p:nvPr/>
        </p:nvGrpSpPr>
        <p:grpSpPr>
          <a:xfrm>
            <a:off x="5063224" y="1313339"/>
            <a:ext cx="3459829" cy="2670551"/>
            <a:chOff x="3553042" y="1657806"/>
            <a:chExt cx="3461100" cy="2671532"/>
          </a:xfrm>
        </p:grpSpPr>
        <p:sp>
          <p:nvSpPr>
            <p:cNvPr id="26" name="Google Shape;26;p3"/>
            <p:cNvSpPr/>
            <p:nvPr/>
          </p:nvSpPr>
          <p:spPr>
            <a:xfrm>
              <a:off x="4856024" y="3625653"/>
              <a:ext cx="944700" cy="663300"/>
            </a:xfrm>
            <a:prstGeom prst="trapezoid">
              <a:avLst>
                <a:gd name="adj" fmla="val 2500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rot="10800000">
              <a:off x="4953871" y="3681997"/>
              <a:ext cx="400200" cy="606600"/>
            </a:xfrm>
            <a:prstGeom prst="triangle">
              <a:avLst>
                <a:gd name="adj" fmla="val 96745"/>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a:off x="4767796" y="3681816"/>
              <a:ext cx="163500" cy="606600"/>
            </a:xfrm>
            <a:prstGeom prst="triangle">
              <a:avLst>
                <a:gd name="adj" fmla="val 98558"/>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rot="10800000">
              <a:off x="4678237" y="4276102"/>
              <a:ext cx="1210800" cy="45600"/>
            </a:xfrm>
            <a:prstGeom prst="roundRect">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rot="10800000">
              <a:off x="4668343" y="4283738"/>
              <a:ext cx="1230600" cy="45600"/>
            </a:xfrm>
            <a:prstGeom prst="roundRect">
              <a:avLst>
                <a:gd name="adj" fmla="val 50000"/>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a:off x="4926950" y="3681915"/>
              <a:ext cx="42900" cy="594300"/>
            </a:xfrm>
            <a:prstGeom prst="rect">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a:off x="3553042" y="1674645"/>
              <a:ext cx="3461100" cy="2014500"/>
            </a:xfrm>
            <a:prstGeom prst="roundRect">
              <a:avLst>
                <a:gd name="adj" fmla="val 1882"/>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a:off x="3553042" y="1657806"/>
              <a:ext cx="3461100" cy="2014500"/>
            </a:xfrm>
            <a:prstGeom prst="roundRect">
              <a:avLst>
                <a:gd name="adj" fmla="val 1764"/>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4" name="Google Shape;34;p3" descr="Component Detail"/>
          <p:cNvPicPr preferRelativeResize="0"/>
          <p:nvPr/>
        </p:nvPicPr>
        <p:blipFill rotWithShape="1">
          <a:blip r:embed="rId2">
            <a:alphaModFix/>
          </a:blip>
          <a:srcRect b="25076"/>
          <a:stretch/>
        </p:blipFill>
        <p:spPr>
          <a:xfrm>
            <a:off x="5161725" y="1399791"/>
            <a:ext cx="3262825" cy="1833425"/>
          </a:xfrm>
          <a:prstGeom prst="rect">
            <a:avLst/>
          </a:prstGeom>
          <a:noFill/>
          <a:ln>
            <a:noFill/>
          </a:ln>
        </p:spPr>
      </p:pic>
      <p:sp>
        <p:nvSpPr>
          <p:cNvPr id="35" name="Google Shape;35;p3"/>
          <p:cNvSpPr/>
          <p:nvPr/>
        </p:nvSpPr>
        <p:spPr>
          <a:xfrm flipH="1">
            <a:off x="5156196" y="1401826"/>
            <a:ext cx="3268577" cy="1812993"/>
          </a:xfrm>
          <a:prstGeom prst="rtTriangle">
            <a:avLst/>
          </a:prstGeom>
          <a:solidFill>
            <a:srgbClr val="000000">
              <a:alpha val="3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 name="Google Shape;36;p3"/>
          <p:cNvGrpSpPr/>
          <p:nvPr/>
        </p:nvGrpSpPr>
        <p:grpSpPr>
          <a:xfrm>
            <a:off x="7666681" y="2077877"/>
            <a:ext cx="1148179" cy="2282764"/>
            <a:chOff x="7666681" y="2077877"/>
            <a:chExt cx="1148179" cy="2282764"/>
          </a:xfrm>
        </p:grpSpPr>
        <p:grpSp>
          <p:nvGrpSpPr>
            <p:cNvPr id="37" name="Google Shape;37;p3"/>
            <p:cNvGrpSpPr/>
            <p:nvPr/>
          </p:nvGrpSpPr>
          <p:grpSpPr>
            <a:xfrm>
              <a:off x="7666681" y="2077877"/>
              <a:ext cx="1148179" cy="2282764"/>
              <a:chOff x="3983627" y="1676395"/>
              <a:chExt cx="1449538" cy="2881914"/>
            </a:xfrm>
          </p:grpSpPr>
          <p:sp>
            <p:nvSpPr>
              <p:cNvPr id="38" name="Google Shape;38;p3"/>
              <p:cNvSpPr/>
              <p:nvPr/>
            </p:nvSpPr>
            <p:spPr>
              <a:xfrm rot="-5400000">
                <a:off x="3276827" y="2404608"/>
                <a:ext cx="2860500" cy="1446900"/>
              </a:xfrm>
              <a:prstGeom prst="roundRect">
                <a:avLst>
                  <a:gd name="adj" fmla="val 4551"/>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3"/>
              <p:cNvSpPr/>
              <p:nvPr/>
            </p:nvSpPr>
            <p:spPr>
              <a:xfrm rot="-5400000">
                <a:off x="3279465" y="2383195"/>
                <a:ext cx="2860500" cy="1446900"/>
              </a:xfrm>
              <a:prstGeom prst="roundRect">
                <a:avLst>
                  <a:gd name="adj" fmla="val 4551"/>
                </a:avLst>
              </a:pr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3"/>
              <p:cNvSpPr/>
              <p:nvPr/>
            </p:nvSpPr>
            <p:spPr>
              <a:xfrm>
                <a:off x="4473243" y="4318802"/>
                <a:ext cx="472800" cy="76800"/>
              </a:xfrm>
              <a:prstGeom prst="roundRect">
                <a:avLst>
                  <a:gd name="adj" fmla="val 50000"/>
                </a:avLst>
              </a:prstGeom>
              <a:solidFill>
                <a:srgbClr val="4B4B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1" name="Google Shape;41;p3" descr="Mobile View"/>
            <p:cNvPicPr preferRelativeResize="0"/>
            <p:nvPr/>
          </p:nvPicPr>
          <p:blipFill rotWithShape="1">
            <a:blip r:embed="rId3">
              <a:alphaModFix/>
            </a:blip>
            <a:srcRect t="4362" b="4371"/>
            <a:stretch/>
          </p:blipFill>
          <p:spPr>
            <a:xfrm>
              <a:off x="7720839" y="2222723"/>
              <a:ext cx="1037555" cy="1833418"/>
            </a:xfrm>
            <a:prstGeom prst="rect">
              <a:avLst/>
            </a:prstGeom>
            <a:noFill/>
            <a:ln>
              <a:noFill/>
            </a:ln>
          </p:spPr>
        </p:pic>
        <p:sp>
          <p:nvSpPr>
            <p:cNvPr id="42" name="Google Shape;42;p3"/>
            <p:cNvSpPr/>
            <p:nvPr/>
          </p:nvSpPr>
          <p:spPr>
            <a:xfrm flipH="1">
              <a:off x="7722342" y="2222973"/>
              <a:ext cx="1037700" cy="1833000"/>
            </a:xfrm>
            <a:prstGeom prst="rtTriangle">
              <a:avLst/>
            </a:prstGeom>
            <a:solidFill>
              <a:srgbClr val="000000">
                <a:alpha val="3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43"/>
        <p:cNvGrpSpPr/>
        <p:nvPr/>
      </p:nvGrpSpPr>
      <p:grpSpPr>
        <a:xfrm>
          <a:off x="0" y="0"/>
          <a:ext cx="0" cy="0"/>
          <a:chOff x="0" y="0"/>
          <a:chExt cx="0" cy="0"/>
        </a:xfrm>
      </p:grpSpPr>
      <p:grpSp>
        <p:nvGrpSpPr>
          <p:cNvPr id="44" name="Google Shape;44;p4"/>
          <p:cNvGrpSpPr/>
          <p:nvPr/>
        </p:nvGrpSpPr>
        <p:grpSpPr>
          <a:xfrm>
            <a:off x="830392" y="1191256"/>
            <a:ext cx="745763" cy="45826"/>
            <a:chOff x="4580561" y="2589004"/>
            <a:chExt cx="1064464" cy="25200"/>
          </a:xfrm>
        </p:grpSpPr>
        <p:sp>
          <p:nvSpPr>
            <p:cNvPr id="45" name="Google Shape;45;p4"/>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4"/>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 name="Google Shape;47;p4"/>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3000"/>
              <a:buNone/>
              <a:defRPr sz="3000">
                <a:solidFill>
                  <a:schemeClr val="lt1"/>
                </a:solidFill>
              </a:defRPr>
            </a:lvl1pPr>
            <a:lvl2pPr lvl="1">
              <a:spcBef>
                <a:spcPts val="0"/>
              </a:spcBef>
              <a:spcAft>
                <a:spcPts val="0"/>
              </a:spcAft>
              <a:buClr>
                <a:schemeClr val="lt1"/>
              </a:buClr>
              <a:buSzPts val="3000"/>
              <a:buNone/>
              <a:defRPr sz="3000">
                <a:solidFill>
                  <a:schemeClr val="lt1"/>
                </a:solidFill>
              </a:defRPr>
            </a:lvl2pPr>
            <a:lvl3pPr lvl="2">
              <a:spcBef>
                <a:spcPts val="0"/>
              </a:spcBef>
              <a:spcAft>
                <a:spcPts val="0"/>
              </a:spcAft>
              <a:buClr>
                <a:schemeClr val="lt1"/>
              </a:buClr>
              <a:buSzPts val="3000"/>
              <a:buNone/>
              <a:defRPr sz="3000">
                <a:solidFill>
                  <a:schemeClr val="lt1"/>
                </a:solidFill>
              </a:defRPr>
            </a:lvl3pPr>
            <a:lvl4pPr lvl="3">
              <a:spcBef>
                <a:spcPts val="0"/>
              </a:spcBef>
              <a:spcAft>
                <a:spcPts val="0"/>
              </a:spcAft>
              <a:buClr>
                <a:schemeClr val="lt1"/>
              </a:buClr>
              <a:buSzPts val="3000"/>
              <a:buNone/>
              <a:defRPr sz="3000">
                <a:solidFill>
                  <a:schemeClr val="lt1"/>
                </a:solidFill>
              </a:defRPr>
            </a:lvl4pPr>
            <a:lvl5pPr lvl="4">
              <a:spcBef>
                <a:spcPts val="0"/>
              </a:spcBef>
              <a:spcAft>
                <a:spcPts val="0"/>
              </a:spcAft>
              <a:buClr>
                <a:schemeClr val="lt1"/>
              </a:buClr>
              <a:buSzPts val="3000"/>
              <a:buNone/>
              <a:defRPr sz="3000">
                <a:solidFill>
                  <a:schemeClr val="lt1"/>
                </a:solidFill>
              </a:defRPr>
            </a:lvl5pPr>
            <a:lvl6pPr lvl="5">
              <a:spcBef>
                <a:spcPts val="0"/>
              </a:spcBef>
              <a:spcAft>
                <a:spcPts val="0"/>
              </a:spcAft>
              <a:buClr>
                <a:schemeClr val="lt1"/>
              </a:buClr>
              <a:buSzPts val="3000"/>
              <a:buNone/>
              <a:defRPr sz="3000">
                <a:solidFill>
                  <a:schemeClr val="lt1"/>
                </a:solidFill>
              </a:defRPr>
            </a:lvl6pPr>
            <a:lvl7pPr lvl="6">
              <a:spcBef>
                <a:spcPts val="0"/>
              </a:spcBef>
              <a:spcAft>
                <a:spcPts val="0"/>
              </a:spcAft>
              <a:buClr>
                <a:schemeClr val="lt1"/>
              </a:buClr>
              <a:buSzPts val="3000"/>
              <a:buNone/>
              <a:defRPr sz="3000">
                <a:solidFill>
                  <a:schemeClr val="lt1"/>
                </a:solidFill>
              </a:defRPr>
            </a:lvl7pPr>
            <a:lvl8pPr lvl="7">
              <a:spcBef>
                <a:spcPts val="0"/>
              </a:spcBef>
              <a:spcAft>
                <a:spcPts val="0"/>
              </a:spcAft>
              <a:buClr>
                <a:schemeClr val="lt1"/>
              </a:buClr>
              <a:buSzPts val="3000"/>
              <a:buNone/>
              <a:defRPr sz="3000">
                <a:solidFill>
                  <a:schemeClr val="lt1"/>
                </a:solidFill>
              </a:defRPr>
            </a:lvl8pPr>
            <a:lvl9pPr lvl="8">
              <a:spcBef>
                <a:spcPts val="0"/>
              </a:spcBef>
              <a:spcAft>
                <a:spcPts val="0"/>
              </a:spcAft>
              <a:buClr>
                <a:schemeClr val="lt1"/>
              </a:buClr>
              <a:buSzPts val="3000"/>
              <a:buNone/>
              <a:defRPr sz="3000">
                <a:solidFill>
                  <a:schemeClr val="lt1"/>
                </a:solidFill>
              </a:defRPr>
            </a:lvl9pPr>
          </a:lstStyle>
          <a:p>
            <a:endParaRPr/>
          </a:p>
        </p:txBody>
      </p:sp>
      <p:sp>
        <p:nvSpPr>
          <p:cNvPr id="48" name="Google Shape;48;p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9"/>
        <p:cNvGrpSpPr/>
        <p:nvPr/>
      </p:nvGrpSpPr>
      <p:grpSpPr>
        <a:xfrm>
          <a:off x="0" y="0"/>
          <a:ext cx="0" cy="0"/>
          <a:chOff x="0" y="0"/>
          <a:chExt cx="0" cy="0"/>
        </a:xfrm>
      </p:grpSpPr>
      <p:sp>
        <p:nvSpPr>
          <p:cNvPr id="50" name="Google Shape;50;p5"/>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 name="Google Shape;51;p5"/>
          <p:cNvGrpSpPr/>
          <p:nvPr/>
        </p:nvGrpSpPr>
        <p:grpSpPr>
          <a:xfrm>
            <a:off x="830392" y="1191256"/>
            <a:ext cx="745763" cy="45826"/>
            <a:chOff x="4580561" y="2589004"/>
            <a:chExt cx="1064464" cy="25200"/>
          </a:xfrm>
        </p:grpSpPr>
        <p:sp>
          <p:nvSpPr>
            <p:cNvPr id="52" name="Google Shape;52;p5"/>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5"/>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 name="Google Shape;54;p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a:endParaRPr/>
          </a:p>
        </p:txBody>
      </p:sp>
      <p:sp>
        <p:nvSpPr>
          <p:cNvPr id="55" name="Google Shape;55;p5"/>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56" name="Google Shape;56;p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57"/>
        <p:cNvGrpSpPr/>
        <p:nvPr/>
      </p:nvGrpSpPr>
      <p:grpSpPr>
        <a:xfrm>
          <a:off x="0" y="0"/>
          <a:ext cx="0" cy="0"/>
          <a:chOff x="0" y="0"/>
          <a:chExt cx="0" cy="0"/>
        </a:xfrm>
      </p:grpSpPr>
      <p:sp>
        <p:nvSpPr>
          <p:cNvPr id="58" name="Google Shape;58;p6"/>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 name="Google Shape;59;p6"/>
          <p:cNvGrpSpPr/>
          <p:nvPr/>
        </p:nvGrpSpPr>
        <p:grpSpPr>
          <a:xfrm>
            <a:off x="830392" y="1191256"/>
            <a:ext cx="745763" cy="45826"/>
            <a:chOff x="4580561" y="2589004"/>
            <a:chExt cx="1064464" cy="25200"/>
          </a:xfrm>
        </p:grpSpPr>
        <p:sp>
          <p:nvSpPr>
            <p:cNvPr id="60" name="Google Shape;60;p6"/>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6"/>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 name="Google Shape;62;p6"/>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a:endParaRPr/>
          </a:p>
        </p:txBody>
      </p:sp>
      <p:sp>
        <p:nvSpPr>
          <p:cNvPr id="63" name="Google Shape;63;p6"/>
          <p:cNvSpPr txBox="1">
            <a:spLocks noGrp="1"/>
          </p:cNvSpPr>
          <p:nvPr>
            <p:ph type="body" idx="1"/>
          </p:nvPr>
        </p:nvSpPr>
        <p:spPr>
          <a:xfrm>
            <a:off x="729325" y="2078875"/>
            <a:ext cx="37743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64" name="Google Shape;64;p6"/>
          <p:cNvSpPr txBox="1">
            <a:spLocks noGrp="1"/>
          </p:cNvSpPr>
          <p:nvPr>
            <p:ph type="body" idx="2"/>
          </p:nvPr>
        </p:nvSpPr>
        <p:spPr>
          <a:xfrm>
            <a:off x="4643604" y="2078875"/>
            <a:ext cx="37743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65" name="Google Shape;65;p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6"/>
        <p:cNvGrpSpPr/>
        <p:nvPr/>
      </p:nvGrpSpPr>
      <p:grpSpPr>
        <a:xfrm>
          <a:off x="0" y="0"/>
          <a:ext cx="0" cy="0"/>
          <a:chOff x="0" y="0"/>
          <a:chExt cx="0" cy="0"/>
        </a:xfrm>
      </p:grpSpPr>
      <p:sp>
        <p:nvSpPr>
          <p:cNvPr id="67" name="Google Shape;67;p7"/>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 name="Google Shape;68;p7"/>
          <p:cNvGrpSpPr/>
          <p:nvPr/>
        </p:nvGrpSpPr>
        <p:grpSpPr>
          <a:xfrm>
            <a:off x="830392" y="1191256"/>
            <a:ext cx="745763" cy="45826"/>
            <a:chOff x="4580561" y="2589004"/>
            <a:chExt cx="1064464" cy="25200"/>
          </a:xfrm>
        </p:grpSpPr>
        <p:sp>
          <p:nvSpPr>
            <p:cNvPr id="69" name="Google Shape;69;p7"/>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7"/>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 name="Google Shape;71;p7"/>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a:endParaRPr/>
          </a:p>
        </p:txBody>
      </p:sp>
      <p:sp>
        <p:nvSpPr>
          <p:cNvPr id="72" name="Google Shape;72;p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73"/>
        <p:cNvGrpSpPr/>
        <p:nvPr/>
      </p:nvGrpSpPr>
      <p:grpSpPr>
        <a:xfrm>
          <a:off x="0" y="0"/>
          <a:ext cx="0" cy="0"/>
          <a:chOff x="0" y="0"/>
          <a:chExt cx="0" cy="0"/>
        </a:xfrm>
      </p:grpSpPr>
      <p:sp>
        <p:nvSpPr>
          <p:cNvPr id="74" name="Google Shape;74;p8"/>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6"/>
        <p:cNvGrpSpPr/>
        <p:nvPr/>
      </p:nvGrpSpPr>
      <p:grpSpPr>
        <a:xfrm>
          <a:off x="0" y="0"/>
          <a:ext cx="0" cy="0"/>
          <a:chOff x="0" y="0"/>
          <a:chExt cx="0" cy="0"/>
        </a:xfrm>
      </p:grpSpPr>
      <p:sp>
        <p:nvSpPr>
          <p:cNvPr id="77" name="Google Shape;77;p9"/>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 name="Google Shape;78;p9"/>
          <p:cNvGrpSpPr/>
          <p:nvPr/>
        </p:nvGrpSpPr>
        <p:grpSpPr>
          <a:xfrm>
            <a:off x="830392" y="1191256"/>
            <a:ext cx="745763" cy="45826"/>
            <a:chOff x="4580561" y="2589004"/>
            <a:chExt cx="1064464" cy="25200"/>
          </a:xfrm>
        </p:grpSpPr>
        <p:sp>
          <p:nvSpPr>
            <p:cNvPr id="79" name="Google Shape;79;p9"/>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9"/>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 name="Google Shape;81;p9"/>
          <p:cNvSpPr txBox="1">
            <a:spLocks noGrp="1"/>
          </p:cNvSpPr>
          <p:nvPr>
            <p:ph type="title"/>
          </p:nvPr>
        </p:nvSpPr>
        <p:spPr>
          <a:xfrm>
            <a:off x="730000" y="1318650"/>
            <a:ext cx="3300900" cy="13815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a:endParaRPr/>
          </a:p>
        </p:txBody>
      </p:sp>
      <p:sp>
        <p:nvSpPr>
          <p:cNvPr id="82" name="Google Shape;82;p9"/>
          <p:cNvSpPr txBox="1">
            <a:spLocks noGrp="1"/>
          </p:cNvSpPr>
          <p:nvPr>
            <p:ph type="body" idx="1"/>
          </p:nvPr>
        </p:nvSpPr>
        <p:spPr>
          <a:xfrm>
            <a:off x="721225" y="2781725"/>
            <a:ext cx="3300900" cy="1597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83" name="Google Shape;83;p9"/>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84"/>
        <p:cNvGrpSpPr/>
        <p:nvPr/>
      </p:nvGrpSpPr>
      <p:grpSpPr>
        <a:xfrm>
          <a:off x="0" y="0"/>
          <a:ext cx="0" cy="0"/>
          <a:chOff x="0" y="0"/>
          <a:chExt cx="0" cy="0"/>
        </a:xfrm>
      </p:grpSpPr>
      <p:grpSp>
        <p:nvGrpSpPr>
          <p:cNvPr id="85" name="Google Shape;85;p10"/>
          <p:cNvGrpSpPr/>
          <p:nvPr/>
        </p:nvGrpSpPr>
        <p:grpSpPr>
          <a:xfrm>
            <a:off x="830392" y="4169130"/>
            <a:ext cx="745763" cy="45826"/>
            <a:chOff x="4580561" y="2589004"/>
            <a:chExt cx="1064464" cy="25200"/>
          </a:xfrm>
        </p:grpSpPr>
        <p:sp>
          <p:nvSpPr>
            <p:cNvPr id="86" name="Google Shape;86;p10"/>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0"/>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 name="Google Shape;88;p10"/>
          <p:cNvSpPr txBox="1">
            <a:spLocks noGrp="1"/>
          </p:cNvSpPr>
          <p:nvPr>
            <p:ph type="title"/>
          </p:nvPr>
        </p:nvSpPr>
        <p:spPr>
          <a:xfrm>
            <a:off x="729450" y="864300"/>
            <a:ext cx="7021200" cy="29850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3000"/>
              <a:buNone/>
              <a:defRPr sz="3000">
                <a:solidFill>
                  <a:schemeClr val="lt1"/>
                </a:solidFill>
              </a:defRPr>
            </a:lvl1pPr>
            <a:lvl2pPr lvl="1">
              <a:spcBef>
                <a:spcPts val="0"/>
              </a:spcBef>
              <a:spcAft>
                <a:spcPts val="0"/>
              </a:spcAft>
              <a:buClr>
                <a:schemeClr val="lt1"/>
              </a:buClr>
              <a:buSzPts val="3000"/>
              <a:buNone/>
              <a:defRPr sz="3000">
                <a:solidFill>
                  <a:schemeClr val="lt1"/>
                </a:solidFill>
              </a:defRPr>
            </a:lvl2pPr>
            <a:lvl3pPr lvl="2">
              <a:spcBef>
                <a:spcPts val="0"/>
              </a:spcBef>
              <a:spcAft>
                <a:spcPts val="0"/>
              </a:spcAft>
              <a:buClr>
                <a:schemeClr val="lt1"/>
              </a:buClr>
              <a:buSzPts val="3000"/>
              <a:buNone/>
              <a:defRPr sz="3000">
                <a:solidFill>
                  <a:schemeClr val="lt1"/>
                </a:solidFill>
              </a:defRPr>
            </a:lvl3pPr>
            <a:lvl4pPr lvl="3">
              <a:spcBef>
                <a:spcPts val="0"/>
              </a:spcBef>
              <a:spcAft>
                <a:spcPts val="0"/>
              </a:spcAft>
              <a:buClr>
                <a:schemeClr val="lt1"/>
              </a:buClr>
              <a:buSzPts val="3000"/>
              <a:buNone/>
              <a:defRPr sz="3000">
                <a:solidFill>
                  <a:schemeClr val="lt1"/>
                </a:solidFill>
              </a:defRPr>
            </a:lvl4pPr>
            <a:lvl5pPr lvl="4">
              <a:spcBef>
                <a:spcPts val="0"/>
              </a:spcBef>
              <a:spcAft>
                <a:spcPts val="0"/>
              </a:spcAft>
              <a:buClr>
                <a:schemeClr val="lt1"/>
              </a:buClr>
              <a:buSzPts val="3000"/>
              <a:buNone/>
              <a:defRPr sz="3000">
                <a:solidFill>
                  <a:schemeClr val="lt1"/>
                </a:solidFill>
              </a:defRPr>
            </a:lvl5pPr>
            <a:lvl6pPr lvl="5">
              <a:spcBef>
                <a:spcPts val="0"/>
              </a:spcBef>
              <a:spcAft>
                <a:spcPts val="0"/>
              </a:spcAft>
              <a:buClr>
                <a:schemeClr val="lt1"/>
              </a:buClr>
              <a:buSzPts val="3000"/>
              <a:buNone/>
              <a:defRPr sz="3000">
                <a:solidFill>
                  <a:schemeClr val="lt1"/>
                </a:solidFill>
              </a:defRPr>
            </a:lvl6pPr>
            <a:lvl7pPr lvl="6">
              <a:spcBef>
                <a:spcPts val="0"/>
              </a:spcBef>
              <a:spcAft>
                <a:spcPts val="0"/>
              </a:spcAft>
              <a:buClr>
                <a:schemeClr val="lt1"/>
              </a:buClr>
              <a:buSzPts val="3000"/>
              <a:buNone/>
              <a:defRPr sz="3000">
                <a:solidFill>
                  <a:schemeClr val="lt1"/>
                </a:solidFill>
              </a:defRPr>
            </a:lvl7pPr>
            <a:lvl8pPr lvl="7">
              <a:spcBef>
                <a:spcPts val="0"/>
              </a:spcBef>
              <a:spcAft>
                <a:spcPts val="0"/>
              </a:spcAft>
              <a:buClr>
                <a:schemeClr val="lt1"/>
              </a:buClr>
              <a:buSzPts val="3000"/>
              <a:buNone/>
              <a:defRPr sz="3000">
                <a:solidFill>
                  <a:schemeClr val="lt1"/>
                </a:solidFill>
              </a:defRPr>
            </a:lvl8pPr>
            <a:lvl9pPr lvl="8">
              <a:spcBef>
                <a:spcPts val="0"/>
              </a:spcBef>
              <a:spcAft>
                <a:spcPts val="0"/>
              </a:spcAft>
              <a:buClr>
                <a:schemeClr val="lt1"/>
              </a:buClr>
              <a:buSzPts val="3000"/>
              <a:buNone/>
              <a:defRPr sz="3000">
                <a:solidFill>
                  <a:schemeClr val="lt1"/>
                </a:solidFill>
              </a:defRPr>
            </a:lvl9pPr>
          </a:lstStyle>
          <a:p>
            <a:endParaRPr/>
          </a:p>
        </p:txBody>
      </p:sp>
      <p:sp>
        <p:nvSpPr>
          <p:cNvPr id="89" name="Google Shape;89;p10"/>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treamlin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SzPts val="2800"/>
              <a:buFont typeface="Raleway"/>
              <a:buNone/>
              <a:defRPr sz="2800" b="1">
                <a:latin typeface="Raleway"/>
                <a:ea typeface="Raleway"/>
                <a:cs typeface="Raleway"/>
                <a:sym typeface="Raleway"/>
              </a:defRPr>
            </a:lvl1pPr>
            <a:lvl2pPr lvl="1">
              <a:spcBef>
                <a:spcPts val="0"/>
              </a:spcBef>
              <a:spcAft>
                <a:spcPts val="0"/>
              </a:spcAft>
              <a:buSzPts val="2800"/>
              <a:buFont typeface="Raleway"/>
              <a:buNone/>
              <a:defRPr sz="2800" b="1">
                <a:latin typeface="Raleway"/>
                <a:ea typeface="Raleway"/>
                <a:cs typeface="Raleway"/>
                <a:sym typeface="Raleway"/>
              </a:defRPr>
            </a:lvl2pPr>
            <a:lvl3pPr lvl="2">
              <a:spcBef>
                <a:spcPts val="0"/>
              </a:spcBef>
              <a:spcAft>
                <a:spcPts val="0"/>
              </a:spcAft>
              <a:buSzPts val="2800"/>
              <a:buFont typeface="Raleway"/>
              <a:buNone/>
              <a:defRPr sz="2800" b="1">
                <a:latin typeface="Raleway"/>
                <a:ea typeface="Raleway"/>
                <a:cs typeface="Raleway"/>
                <a:sym typeface="Raleway"/>
              </a:defRPr>
            </a:lvl3pPr>
            <a:lvl4pPr lvl="3">
              <a:spcBef>
                <a:spcPts val="0"/>
              </a:spcBef>
              <a:spcAft>
                <a:spcPts val="0"/>
              </a:spcAft>
              <a:buSzPts val="2800"/>
              <a:buFont typeface="Raleway"/>
              <a:buNone/>
              <a:defRPr sz="2800" b="1">
                <a:latin typeface="Raleway"/>
                <a:ea typeface="Raleway"/>
                <a:cs typeface="Raleway"/>
                <a:sym typeface="Raleway"/>
              </a:defRPr>
            </a:lvl4pPr>
            <a:lvl5pPr lvl="4">
              <a:spcBef>
                <a:spcPts val="0"/>
              </a:spcBef>
              <a:spcAft>
                <a:spcPts val="0"/>
              </a:spcAft>
              <a:buSzPts val="2800"/>
              <a:buFont typeface="Raleway"/>
              <a:buNone/>
              <a:defRPr sz="2800" b="1">
                <a:latin typeface="Raleway"/>
                <a:ea typeface="Raleway"/>
                <a:cs typeface="Raleway"/>
                <a:sym typeface="Raleway"/>
              </a:defRPr>
            </a:lvl5pPr>
            <a:lvl6pPr lvl="5">
              <a:spcBef>
                <a:spcPts val="0"/>
              </a:spcBef>
              <a:spcAft>
                <a:spcPts val="0"/>
              </a:spcAft>
              <a:buSzPts val="2800"/>
              <a:buFont typeface="Raleway"/>
              <a:buNone/>
              <a:defRPr sz="2800" b="1">
                <a:latin typeface="Raleway"/>
                <a:ea typeface="Raleway"/>
                <a:cs typeface="Raleway"/>
                <a:sym typeface="Raleway"/>
              </a:defRPr>
            </a:lvl6pPr>
            <a:lvl7pPr lvl="6">
              <a:spcBef>
                <a:spcPts val="0"/>
              </a:spcBef>
              <a:spcAft>
                <a:spcPts val="0"/>
              </a:spcAft>
              <a:buSzPts val="2800"/>
              <a:buFont typeface="Raleway"/>
              <a:buNone/>
              <a:defRPr sz="2800" b="1">
                <a:latin typeface="Raleway"/>
                <a:ea typeface="Raleway"/>
                <a:cs typeface="Raleway"/>
                <a:sym typeface="Raleway"/>
              </a:defRPr>
            </a:lvl7pPr>
            <a:lvl8pPr lvl="7">
              <a:spcBef>
                <a:spcPts val="0"/>
              </a:spcBef>
              <a:spcAft>
                <a:spcPts val="0"/>
              </a:spcAft>
              <a:buSzPts val="2800"/>
              <a:buFont typeface="Raleway"/>
              <a:buNone/>
              <a:defRPr sz="2800" b="1">
                <a:latin typeface="Raleway"/>
                <a:ea typeface="Raleway"/>
                <a:cs typeface="Raleway"/>
                <a:sym typeface="Raleway"/>
              </a:defRPr>
            </a:lvl8pPr>
            <a:lvl9pPr lvl="8">
              <a:spcBef>
                <a:spcPts val="0"/>
              </a:spcBef>
              <a:spcAft>
                <a:spcPts val="0"/>
              </a:spcAft>
              <a:buSzPts val="2800"/>
              <a:buFont typeface="Raleway"/>
              <a:buNone/>
              <a:defRPr sz="2800" b="1">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115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marL="914400" lvl="1"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marL="1371600" lvl="2"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marL="1828800" lvl="3"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marL="2286000" lvl="4"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marL="2743200" lvl="5"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marL="3200400" lvl="6"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marL="3657600" lvl="7"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marL="4114800" lvl="8" indent="-29845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6.xml"/><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15.xml"/><Relationship Id="rId4" Type="http://schemas.openxmlformats.org/officeDocument/2006/relationships/comments" Target="../comments/comment1.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4.xml"/><Relationship Id="rId5" Type="http://schemas.openxmlformats.org/officeDocument/2006/relationships/image" Target="../media/image25.jpeg"/><Relationship Id="rId4" Type="http://schemas.openxmlformats.org/officeDocument/2006/relationships/image" Target="../media/image24.png"/></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5.xml"/><Relationship Id="rId1" Type="http://schemas.openxmlformats.org/officeDocument/2006/relationships/slideLayout" Target="../slideLayouts/slideLayout4.xml"/><Relationship Id="rId5" Type="http://schemas.openxmlformats.org/officeDocument/2006/relationships/image" Target="../media/image28.png"/><Relationship Id="rId4" Type="http://schemas.openxmlformats.org/officeDocument/2006/relationships/image" Target="../media/image27.png"/></Relationships>
</file>

<file path=ppt/slides/_rels/slide26.xml.rels><?xml version="1.0" encoding="UTF-8" standalone="yes"?>
<Relationships xmlns="http://schemas.openxmlformats.org/package/2006/relationships"><Relationship Id="rId3" Type="http://schemas.openxmlformats.org/officeDocument/2006/relationships/hyperlink" Target="https://www.forbes.com/sites/forbes-personal-shopper/2022/03/04/tech-wrangler-smart-scale/?sh=186b9ed67f76" TargetMode="External"/><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pic>
        <p:nvPicPr>
          <p:cNvPr id="147" name="Google Shape;147;p18"/>
          <p:cNvPicPr preferRelativeResize="0"/>
          <p:nvPr/>
        </p:nvPicPr>
        <p:blipFill>
          <a:blip r:embed="rId3">
            <a:alphaModFix/>
          </a:blip>
          <a:stretch>
            <a:fillRect/>
          </a:stretch>
        </p:blipFill>
        <p:spPr>
          <a:xfrm>
            <a:off x="5168750" y="1592025"/>
            <a:ext cx="3450625" cy="2265600"/>
          </a:xfrm>
          <a:prstGeom prst="rect">
            <a:avLst/>
          </a:prstGeom>
          <a:noFill/>
          <a:ln>
            <a:noFill/>
          </a:ln>
        </p:spPr>
      </p:pic>
      <p:pic>
        <p:nvPicPr>
          <p:cNvPr id="148" name="Google Shape;148;p18" descr="Open Chromebook laptop computer"/>
          <p:cNvPicPr preferRelativeResize="0"/>
          <p:nvPr/>
        </p:nvPicPr>
        <p:blipFill rotWithShape="1">
          <a:blip r:embed="rId4">
            <a:alphaModFix/>
          </a:blip>
          <a:srcRect r="3344"/>
          <a:stretch/>
        </p:blipFill>
        <p:spPr>
          <a:xfrm>
            <a:off x="4606900" y="1399750"/>
            <a:ext cx="4414325" cy="2822399"/>
          </a:xfrm>
          <a:prstGeom prst="rect">
            <a:avLst/>
          </a:prstGeom>
          <a:noFill/>
          <a:ln>
            <a:noFill/>
          </a:ln>
        </p:spPr>
      </p:pic>
      <p:pic>
        <p:nvPicPr>
          <p:cNvPr id="149" name="Google Shape;149;p18" descr="Portrait-oriented black smaptphone"/>
          <p:cNvPicPr preferRelativeResize="0"/>
          <p:nvPr/>
        </p:nvPicPr>
        <p:blipFill rotWithShape="1">
          <a:blip r:embed="rId5">
            <a:alphaModFix/>
          </a:blip>
          <a:srcRect r="19980"/>
          <a:stretch/>
        </p:blipFill>
        <p:spPr>
          <a:xfrm>
            <a:off x="8220926" y="2149750"/>
            <a:ext cx="923075" cy="2265601"/>
          </a:xfrm>
          <a:prstGeom prst="rect">
            <a:avLst/>
          </a:prstGeom>
          <a:noFill/>
          <a:ln>
            <a:noFill/>
          </a:ln>
          <a:effectLst>
            <a:reflection stA="20000" endPos="4000" fadeDir="5400012" sy="-100000" algn="bl" rotWithShape="0"/>
          </a:effectLst>
        </p:spPr>
      </p:pic>
      <p:sp>
        <p:nvSpPr>
          <p:cNvPr id="150" name="Google Shape;150;p18"/>
          <p:cNvSpPr txBox="1">
            <a:spLocks noGrp="1"/>
          </p:cNvSpPr>
          <p:nvPr>
            <p:ph type="ctrTitle"/>
          </p:nvPr>
        </p:nvSpPr>
        <p:spPr>
          <a:xfrm>
            <a:off x="729450" y="1322450"/>
            <a:ext cx="3787800" cy="1446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Real-time Business Intelligence</a:t>
            </a:r>
            <a:endParaRPr/>
          </a:p>
        </p:txBody>
      </p:sp>
      <p:sp>
        <p:nvSpPr>
          <p:cNvPr id="151" name="Google Shape;151;p18"/>
          <p:cNvSpPr txBox="1">
            <a:spLocks noGrp="1"/>
          </p:cNvSpPr>
          <p:nvPr>
            <p:ph type="subTitle" idx="1"/>
          </p:nvPr>
        </p:nvSpPr>
        <p:spPr>
          <a:xfrm>
            <a:off x="729450" y="3253275"/>
            <a:ext cx="3787800" cy="82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Problem statement and </a:t>
            </a:r>
            <a:endParaRPr/>
          </a:p>
          <a:p>
            <a:pPr marL="0" lvl="0" indent="0" algn="l" rtl="0">
              <a:spcBef>
                <a:spcPts val="0"/>
              </a:spcBef>
              <a:spcAft>
                <a:spcPts val="0"/>
              </a:spcAft>
              <a:buNone/>
            </a:pPr>
            <a:r>
              <a:rPr lang="en"/>
              <a:t>solution proposal</a:t>
            </a:r>
            <a:endParaRPr/>
          </a:p>
        </p:txBody>
      </p:sp>
      <p:pic>
        <p:nvPicPr>
          <p:cNvPr id="152" name="Google Shape;152;p18"/>
          <p:cNvPicPr preferRelativeResize="0"/>
          <p:nvPr/>
        </p:nvPicPr>
        <p:blipFill>
          <a:blip r:embed="rId6">
            <a:alphaModFix/>
          </a:blip>
          <a:stretch>
            <a:fillRect/>
          </a:stretch>
        </p:blipFill>
        <p:spPr>
          <a:xfrm>
            <a:off x="8277826" y="2287725"/>
            <a:ext cx="866175" cy="1857375"/>
          </a:xfrm>
          <a:prstGeom prst="rect">
            <a:avLst/>
          </a:prstGeom>
          <a:noFill/>
          <a:ln>
            <a:noFill/>
          </a:ln>
          <a:effectLst>
            <a:reflection stA="20000" endPos="4000" fadeDir="5400012" sy="-100000" algn="bl" rotWithShape="0"/>
          </a:effec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27"/>
          <p:cNvSpPr txBox="1">
            <a:spLocks noGrp="1"/>
          </p:cNvSpPr>
          <p:nvPr>
            <p:ph type="body" idx="1"/>
          </p:nvPr>
        </p:nvSpPr>
        <p:spPr>
          <a:xfrm>
            <a:off x="727650" y="2299694"/>
            <a:ext cx="3455700" cy="2642700"/>
          </a:xfrm>
          <a:prstGeom prst="rect">
            <a:avLst/>
          </a:prstGeom>
        </p:spPr>
        <p:txBody>
          <a:bodyPr spcFirstLastPara="1" wrap="square" lIns="91425" tIns="91425" rIns="91425" bIns="91425" anchor="t" anchorCtr="0">
            <a:noAutofit/>
          </a:bodyPr>
          <a:lstStyle/>
          <a:p>
            <a:pPr marL="457200" lvl="0" indent="-311150" algn="l" rtl="0">
              <a:lnSpc>
                <a:spcPct val="200000"/>
              </a:lnSpc>
              <a:spcBef>
                <a:spcPts val="0"/>
              </a:spcBef>
              <a:spcAft>
                <a:spcPts val="0"/>
              </a:spcAft>
              <a:buSzPts val="1300"/>
              <a:buChar char="➔"/>
            </a:pPr>
            <a:r>
              <a:rPr lang="en" dirty="0"/>
              <a:t>Tesco</a:t>
            </a:r>
            <a:endParaRPr dirty="0"/>
          </a:p>
          <a:p>
            <a:pPr marL="457200" lvl="0" indent="-311150" algn="l" rtl="0">
              <a:lnSpc>
                <a:spcPct val="200000"/>
              </a:lnSpc>
              <a:spcBef>
                <a:spcPts val="1000"/>
              </a:spcBef>
              <a:spcAft>
                <a:spcPts val="0"/>
              </a:spcAft>
              <a:buSzPts val="1300"/>
              <a:buChar char="➔"/>
            </a:pPr>
            <a:r>
              <a:rPr lang="en" dirty="0"/>
              <a:t>Patient Safety Game</a:t>
            </a:r>
            <a:endParaRPr dirty="0"/>
          </a:p>
          <a:p>
            <a:pPr marL="457200" lvl="0" indent="-311150" algn="l" rtl="0">
              <a:lnSpc>
                <a:spcPct val="200000"/>
              </a:lnSpc>
              <a:spcBef>
                <a:spcPts val="1000"/>
              </a:spcBef>
              <a:spcAft>
                <a:spcPts val="0"/>
              </a:spcAft>
              <a:buSzPts val="1300"/>
              <a:buChar char="➔"/>
            </a:pPr>
            <a:r>
              <a:rPr lang="en" dirty="0"/>
              <a:t>American Express</a:t>
            </a:r>
            <a:endParaRPr dirty="0"/>
          </a:p>
          <a:p>
            <a:pPr marL="457200" lvl="0" indent="-311150" algn="l" rtl="0">
              <a:lnSpc>
                <a:spcPct val="200000"/>
              </a:lnSpc>
              <a:spcBef>
                <a:spcPts val="1000"/>
              </a:spcBef>
              <a:spcAft>
                <a:spcPts val="0"/>
              </a:spcAft>
              <a:buSzPts val="1300"/>
              <a:buChar char="➔"/>
            </a:pPr>
            <a:r>
              <a:rPr lang="en" dirty="0"/>
              <a:t>Canada Revenue Agency </a:t>
            </a:r>
            <a:endParaRPr dirty="0"/>
          </a:p>
          <a:p>
            <a:pPr marL="0" lvl="0" indent="0" algn="l" rtl="0">
              <a:lnSpc>
                <a:spcPct val="200000"/>
              </a:lnSpc>
              <a:spcBef>
                <a:spcPts val="1000"/>
              </a:spcBef>
              <a:spcAft>
                <a:spcPts val="1000"/>
              </a:spcAft>
              <a:buNone/>
            </a:pPr>
            <a:endParaRPr dirty="0"/>
          </a:p>
        </p:txBody>
      </p:sp>
      <p:sp>
        <p:nvSpPr>
          <p:cNvPr id="210" name="Google Shape;210;p27"/>
          <p:cNvSpPr txBox="1">
            <a:spLocks noGrp="1"/>
          </p:cNvSpPr>
          <p:nvPr>
            <p:ph type="title"/>
          </p:nvPr>
        </p:nvSpPr>
        <p:spPr>
          <a:xfrm>
            <a:off x="727650" y="1375300"/>
            <a:ext cx="7688700" cy="535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000"/>
              <a:t>Use cases for Real-time BI</a:t>
            </a:r>
            <a:endParaRPr sz="3000"/>
          </a:p>
        </p:txBody>
      </p:sp>
      <p:pic>
        <p:nvPicPr>
          <p:cNvPr id="211" name="Google Shape;211;p27"/>
          <p:cNvPicPr preferRelativeResize="0"/>
          <p:nvPr/>
        </p:nvPicPr>
        <p:blipFill>
          <a:blip r:embed="rId3">
            <a:alphaModFix/>
          </a:blip>
          <a:stretch>
            <a:fillRect/>
          </a:stretch>
        </p:blipFill>
        <p:spPr>
          <a:xfrm>
            <a:off x="4306721" y="2299694"/>
            <a:ext cx="4655850" cy="2488012"/>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215"/>
        <p:cNvGrpSpPr/>
        <p:nvPr/>
      </p:nvGrpSpPr>
      <p:grpSpPr>
        <a:xfrm>
          <a:off x="0" y="0"/>
          <a:ext cx="0" cy="0"/>
          <a:chOff x="0" y="0"/>
          <a:chExt cx="0" cy="0"/>
        </a:xfrm>
      </p:grpSpPr>
      <p:sp>
        <p:nvSpPr>
          <p:cNvPr id="216" name="Google Shape;216;p28"/>
          <p:cNvSpPr txBox="1">
            <a:spLocks noGrp="1"/>
          </p:cNvSpPr>
          <p:nvPr>
            <p:ph type="title"/>
          </p:nvPr>
        </p:nvSpPr>
        <p:spPr>
          <a:xfrm>
            <a:off x="729450" y="864300"/>
            <a:ext cx="7021200" cy="67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American Express (AMEX)</a:t>
            </a:r>
            <a:endParaRPr b="0"/>
          </a:p>
        </p:txBody>
      </p:sp>
      <p:sp>
        <p:nvSpPr>
          <p:cNvPr id="217" name="Google Shape;217;p28"/>
          <p:cNvSpPr txBox="1">
            <a:spLocks noGrp="1"/>
          </p:cNvSpPr>
          <p:nvPr>
            <p:ph type="title"/>
          </p:nvPr>
        </p:nvSpPr>
        <p:spPr>
          <a:xfrm>
            <a:off x="729450" y="2209291"/>
            <a:ext cx="7021200" cy="2211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5600" b="0">
                <a:latin typeface="Lato"/>
                <a:ea typeface="Lato"/>
                <a:cs typeface="Lato"/>
                <a:sym typeface="Lato"/>
              </a:rPr>
              <a:t>$1.82 trillion by 2024</a:t>
            </a:r>
            <a:endParaRPr sz="5600" b="0">
              <a:latin typeface="Lato"/>
              <a:ea typeface="Lato"/>
              <a:cs typeface="Lato"/>
              <a:sym typeface="Lato"/>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29"/>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AMEX Solution</a:t>
            </a:r>
            <a:endParaRPr/>
          </a:p>
        </p:txBody>
      </p:sp>
      <p:sp>
        <p:nvSpPr>
          <p:cNvPr id="223" name="Google Shape;223;p29"/>
          <p:cNvSpPr txBox="1">
            <a:spLocks noGrp="1"/>
          </p:cNvSpPr>
          <p:nvPr>
            <p:ph type="body" idx="1"/>
          </p:nvPr>
        </p:nvSpPr>
        <p:spPr>
          <a:xfrm>
            <a:off x="592200" y="2128075"/>
            <a:ext cx="3979800" cy="2401500"/>
          </a:xfrm>
          <a:prstGeom prst="rect">
            <a:avLst/>
          </a:prstGeom>
        </p:spPr>
        <p:txBody>
          <a:bodyPr spcFirstLastPara="1" wrap="square" lIns="91425" tIns="91425" rIns="91425" bIns="91425" anchor="t" anchorCtr="0">
            <a:noAutofit/>
          </a:bodyPr>
          <a:lstStyle/>
          <a:p>
            <a:pPr marL="457200" lvl="0" indent="-336550" algn="l" rtl="0">
              <a:lnSpc>
                <a:spcPct val="150000"/>
              </a:lnSpc>
              <a:spcBef>
                <a:spcPts val="0"/>
              </a:spcBef>
              <a:spcAft>
                <a:spcPts val="0"/>
              </a:spcAft>
              <a:buSzPts val="1700"/>
              <a:buChar char="●"/>
            </a:pPr>
            <a:r>
              <a:rPr lang="en" sz="1700"/>
              <a:t>100m credit cards</a:t>
            </a:r>
            <a:endParaRPr sz="1700"/>
          </a:p>
          <a:p>
            <a:pPr marL="457200" lvl="0" indent="-336550" algn="l" rtl="0">
              <a:lnSpc>
                <a:spcPct val="150000"/>
              </a:lnSpc>
              <a:spcBef>
                <a:spcPts val="0"/>
              </a:spcBef>
              <a:spcAft>
                <a:spcPts val="0"/>
              </a:spcAft>
              <a:buSzPts val="1700"/>
              <a:buChar char="●"/>
            </a:pPr>
            <a:r>
              <a:rPr lang="en" sz="1700"/>
              <a:t>Over $1tr in charge volume</a:t>
            </a:r>
            <a:endParaRPr sz="1700"/>
          </a:p>
          <a:p>
            <a:pPr marL="457200" lvl="0" indent="-336550" algn="l" rtl="0">
              <a:lnSpc>
                <a:spcPct val="150000"/>
              </a:lnSpc>
              <a:spcBef>
                <a:spcPts val="0"/>
              </a:spcBef>
              <a:spcAft>
                <a:spcPts val="0"/>
              </a:spcAft>
              <a:buSzPts val="1700"/>
              <a:buChar char="●"/>
            </a:pPr>
            <a:r>
              <a:rPr lang="en" sz="1700"/>
              <a:t>Follow a closed loop system</a:t>
            </a:r>
            <a:endParaRPr sz="1700"/>
          </a:p>
          <a:p>
            <a:pPr marL="457200" lvl="0" indent="-336550" algn="l" rtl="0">
              <a:lnSpc>
                <a:spcPct val="150000"/>
              </a:lnSpc>
              <a:spcBef>
                <a:spcPts val="0"/>
              </a:spcBef>
              <a:spcAft>
                <a:spcPts val="0"/>
              </a:spcAft>
              <a:buSzPts val="1700"/>
              <a:buChar char="●"/>
            </a:pPr>
            <a:r>
              <a:rPr lang="en" sz="1700"/>
              <a:t>Analyze trends and information</a:t>
            </a:r>
            <a:endParaRPr sz="1700"/>
          </a:p>
          <a:p>
            <a:pPr marL="457200" lvl="0" indent="-336550" algn="l" rtl="0">
              <a:lnSpc>
                <a:spcPct val="150000"/>
              </a:lnSpc>
              <a:spcBef>
                <a:spcPts val="0"/>
              </a:spcBef>
              <a:spcAft>
                <a:spcPts val="0"/>
              </a:spcAft>
              <a:buSzPts val="1700"/>
              <a:buChar char="●"/>
            </a:pPr>
            <a:r>
              <a:rPr lang="en" sz="1700"/>
              <a:t>Customized offer for target marketing</a:t>
            </a:r>
            <a:endParaRPr sz="1700"/>
          </a:p>
        </p:txBody>
      </p:sp>
      <p:pic>
        <p:nvPicPr>
          <p:cNvPr id="224" name="Google Shape;224;p29"/>
          <p:cNvPicPr preferRelativeResize="0"/>
          <p:nvPr/>
        </p:nvPicPr>
        <p:blipFill>
          <a:blip r:embed="rId3">
            <a:alphaModFix/>
          </a:blip>
          <a:stretch>
            <a:fillRect/>
          </a:stretch>
        </p:blipFill>
        <p:spPr>
          <a:xfrm>
            <a:off x="4662900" y="1735000"/>
            <a:ext cx="3979799" cy="298484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30"/>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VISA vs AMEX</a:t>
            </a:r>
            <a:endParaRPr/>
          </a:p>
        </p:txBody>
      </p:sp>
      <p:pic>
        <p:nvPicPr>
          <p:cNvPr id="230" name="Google Shape;230;p30"/>
          <p:cNvPicPr preferRelativeResize="0"/>
          <p:nvPr/>
        </p:nvPicPr>
        <p:blipFill>
          <a:blip r:embed="rId3">
            <a:alphaModFix/>
          </a:blip>
          <a:stretch>
            <a:fillRect/>
          </a:stretch>
        </p:blipFill>
        <p:spPr>
          <a:xfrm>
            <a:off x="729450" y="2078875"/>
            <a:ext cx="3931850" cy="2455500"/>
          </a:xfrm>
          <a:prstGeom prst="rect">
            <a:avLst/>
          </a:prstGeom>
          <a:noFill/>
          <a:ln>
            <a:noFill/>
          </a:ln>
        </p:spPr>
      </p:pic>
      <p:pic>
        <p:nvPicPr>
          <p:cNvPr id="231" name="Google Shape;231;p30"/>
          <p:cNvPicPr preferRelativeResize="0"/>
          <p:nvPr/>
        </p:nvPicPr>
        <p:blipFill>
          <a:blip r:embed="rId4">
            <a:alphaModFix/>
          </a:blip>
          <a:stretch>
            <a:fillRect/>
          </a:stretch>
        </p:blipFill>
        <p:spPr>
          <a:xfrm>
            <a:off x="4863925" y="2131588"/>
            <a:ext cx="4177900" cy="235006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31"/>
          <p:cNvSpPr txBox="1">
            <a:spLocks noGrp="1"/>
          </p:cNvSpPr>
          <p:nvPr>
            <p:ph type="title"/>
          </p:nvPr>
        </p:nvSpPr>
        <p:spPr>
          <a:xfrm>
            <a:off x="311725" y="653325"/>
            <a:ext cx="3706500" cy="1992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Why Would An Affluent Customer Go For American Express Over Any Other Card</a:t>
            </a:r>
            <a:endParaRPr/>
          </a:p>
        </p:txBody>
      </p:sp>
      <p:sp>
        <p:nvSpPr>
          <p:cNvPr id="237" name="Google Shape;237;p31"/>
          <p:cNvSpPr txBox="1">
            <a:spLocks noGrp="1"/>
          </p:cNvSpPr>
          <p:nvPr>
            <p:ph type="body" idx="1"/>
          </p:nvPr>
        </p:nvSpPr>
        <p:spPr>
          <a:xfrm>
            <a:off x="311725" y="2645625"/>
            <a:ext cx="3706500" cy="1413900"/>
          </a:xfrm>
          <a:prstGeom prst="rect">
            <a:avLst/>
          </a:prstGeom>
        </p:spPr>
        <p:txBody>
          <a:bodyPr spcFirstLastPara="1" wrap="square" lIns="91425" tIns="91425" rIns="91425" bIns="91425" anchor="t" anchorCtr="0">
            <a:noAutofit/>
          </a:bodyPr>
          <a:lstStyle/>
          <a:p>
            <a:pPr marL="457200" lvl="0" indent="-311150" algn="l" rtl="0">
              <a:lnSpc>
                <a:spcPct val="200000"/>
              </a:lnSpc>
              <a:spcBef>
                <a:spcPts val="0"/>
              </a:spcBef>
              <a:spcAft>
                <a:spcPts val="0"/>
              </a:spcAft>
              <a:buClr>
                <a:schemeClr val="lt1"/>
              </a:buClr>
              <a:buSzPts val="1300"/>
              <a:buChar char="●"/>
            </a:pPr>
            <a:r>
              <a:rPr lang="en" sz="1300">
                <a:solidFill>
                  <a:schemeClr val="lt1"/>
                </a:solidFill>
              </a:rPr>
              <a:t>Customized offers</a:t>
            </a:r>
            <a:endParaRPr sz="1300">
              <a:solidFill>
                <a:schemeClr val="lt1"/>
              </a:solidFill>
            </a:endParaRPr>
          </a:p>
          <a:p>
            <a:pPr marL="457200" lvl="0" indent="-311150" algn="l" rtl="0">
              <a:lnSpc>
                <a:spcPct val="200000"/>
              </a:lnSpc>
              <a:spcBef>
                <a:spcPts val="0"/>
              </a:spcBef>
              <a:spcAft>
                <a:spcPts val="0"/>
              </a:spcAft>
              <a:buClr>
                <a:schemeClr val="lt1"/>
              </a:buClr>
              <a:buSzPts val="1300"/>
              <a:buChar char="●"/>
            </a:pPr>
            <a:r>
              <a:rPr lang="en" sz="1300">
                <a:solidFill>
                  <a:schemeClr val="lt1"/>
                </a:solidFill>
              </a:rPr>
              <a:t>Loyalty</a:t>
            </a:r>
            <a:endParaRPr sz="1300">
              <a:solidFill>
                <a:schemeClr val="lt1"/>
              </a:solidFill>
            </a:endParaRPr>
          </a:p>
          <a:p>
            <a:pPr marL="457200" lvl="0" indent="-311150" algn="l" rtl="0">
              <a:lnSpc>
                <a:spcPct val="200000"/>
              </a:lnSpc>
              <a:spcBef>
                <a:spcPts val="0"/>
              </a:spcBef>
              <a:spcAft>
                <a:spcPts val="0"/>
              </a:spcAft>
              <a:buClr>
                <a:schemeClr val="lt1"/>
              </a:buClr>
              <a:buSzPts val="1300"/>
              <a:buChar char="●"/>
            </a:pPr>
            <a:r>
              <a:rPr lang="en" sz="1300">
                <a:solidFill>
                  <a:schemeClr val="lt1"/>
                </a:solidFill>
              </a:rPr>
              <a:t>Better incentives </a:t>
            </a:r>
            <a:endParaRPr sz="1300">
              <a:solidFill>
                <a:schemeClr val="lt1"/>
              </a:solidFill>
            </a:endParaRPr>
          </a:p>
          <a:p>
            <a:pPr marL="457200" lvl="0" indent="0" algn="l" rtl="0">
              <a:lnSpc>
                <a:spcPct val="200000"/>
              </a:lnSpc>
              <a:spcBef>
                <a:spcPts val="1600"/>
              </a:spcBef>
              <a:spcAft>
                <a:spcPts val="1600"/>
              </a:spcAft>
              <a:buNone/>
            </a:pPr>
            <a:endParaRPr sz="1300">
              <a:solidFill>
                <a:srgbClr val="616161"/>
              </a:solidFill>
            </a:endParaRPr>
          </a:p>
        </p:txBody>
      </p:sp>
      <p:pic>
        <p:nvPicPr>
          <p:cNvPr id="238" name="Google Shape;238;p31"/>
          <p:cNvPicPr preferRelativeResize="0"/>
          <p:nvPr/>
        </p:nvPicPr>
        <p:blipFill>
          <a:blip r:embed="rId3">
            <a:alphaModFix/>
          </a:blip>
          <a:stretch>
            <a:fillRect/>
          </a:stretch>
        </p:blipFill>
        <p:spPr>
          <a:xfrm>
            <a:off x="4368925" y="533875"/>
            <a:ext cx="4725852" cy="425280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242"/>
        <p:cNvGrpSpPr/>
        <p:nvPr/>
      </p:nvGrpSpPr>
      <p:grpSpPr>
        <a:xfrm>
          <a:off x="0" y="0"/>
          <a:ext cx="0" cy="0"/>
          <a:chOff x="0" y="0"/>
          <a:chExt cx="0" cy="0"/>
        </a:xfrm>
      </p:grpSpPr>
      <p:sp>
        <p:nvSpPr>
          <p:cNvPr id="243" name="Google Shape;243;p32"/>
          <p:cNvSpPr txBox="1">
            <a:spLocks noGrp="1"/>
          </p:cNvSpPr>
          <p:nvPr>
            <p:ph type="title"/>
          </p:nvPr>
        </p:nvSpPr>
        <p:spPr>
          <a:xfrm>
            <a:off x="729450" y="864300"/>
            <a:ext cx="7021200" cy="67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Canada Revenue Agency (CRA)</a:t>
            </a:r>
            <a:endParaRPr b="0"/>
          </a:p>
        </p:txBody>
      </p:sp>
      <p:sp>
        <p:nvSpPr>
          <p:cNvPr id="244" name="Google Shape;244;p32"/>
          <p:cNvSpPr txBox="1">
            <a:spLocks noGrp="1"/>
          </p:cNvSpPr>
          <p:nvPr>
            <p:ph type="title"/>
          </p:nvPr>
        </p:nvSpPr>
        <p:spPr>
          <a:xfrm>
            <a:off x="729450" y="1875100"/>
            <a:ext cx="7898400" cy="221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5600" b="0">
                <a:latin typeface="Lato"/>
                <a:ea typeface="Lato"/>
                <a:cs typeface="Lato"/>
                <a:sym typeface="Lato"/>
              </a:rPr>
              <a:t>$280.8bn in tax revenue</a:t>
            </a:r>
            <a:endParaRPr sz="5600" b="0">
              <a:latin typeface="Lato"/>
              <a:ea typeface="Lato"/>
              <a:cs typeface="Lato"/>
              <a:sym typeface="Lato"/>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33"/>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CRA Scenerio</a:t>
            </a:r>
            <a:endParaRPr/>
          </a:p>
        </p:txBody>
      </p:sp>
      <p:pic>
        <p:nvPicPr>
          <p:cNvPr id="250" name="Google Shape;250;p33"/>
          <p:cNvPicPr preferRelativeResize="0"/>
          <p:nvPr/>
        </p:nvPicPr>
        <p:blipFill>
          <a:blip r:embed="rId3">
            <a:alphaModFix/>
          </a:blip>
          <a:stretch>
            <a:fillRect/>
          </a:stretch>
        </p:blipFill>
        <p:spPr>
          <a:xfrm>
            <a:off x="284461" y="1953158"/>
            <a:ext cx="4436802" cy="2984850"/>
          </a:xfrm>
          <a:prstGeom prst="rect">
            <a:avLst/>
          </a:prstGeom>
          <a:noFill/>
          <a:ln>
            <a:noFill/>
          </a:ln>
        </p:spPr>
      </p:pic>
      <p:pic>
        <p:nvPicPr>
          <p:cNvPr id="251" name="Google Shape;251;p33"/>
          <p:cNvPicPr preferRelativeResize="0"/>
          <p:nvPr/>
        </p:nvPicPr>
        <p:blipFill>
          <a:blip r:embed="rId4">
            <a:alphaModFix/>
          </a:blip>
          <a:stretch>
            <a:fillRect/>
          </a:stretch>
        </p:blipFill>
        <p:spPr>
          <a:xfrm>
            <a:off x="4907650" y="1730033"/>
            <a:ext cx="4046200" cy="32079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34"/>
          <p:cNvSpPr txBox="1">
            <a:spLocks noGrp="1"/>
          </p:cNvSpPr>
          <p:nvPr>
            <p:ph type="title"/>
          </p:nvPr>
        </p:nvSpPr>
        <p:spPr>
          <a:xfrm>
            <a:off x="634600" y="1333164"/>
            <a:ext cx="76884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Real-time BI Solution</a:t>
            </a:r>
            <a:endParaRPr dirty="0"/>
          </a:p>
        </p:txBody>
      </p:sp>
      <p:pic>
        <p:nvPicPr>
          <p:cNvPr id="257" name="Google Shape;257;p34"/>
          <p:cNvPicPr preferRelativeResize="0"/>
          <p:nvPr/>
        </p:nvPicPr>
        <p:blipFill>
          <a:blip r:embed="rId3">
            <a:alphaModFix/>
          </a:blip>
          <a:stretch>
            <a:fillRect/>
          </a:stretch>
        </p:blipFill>
        <p:spPr>
          <a:xfrm>
            <a:off x="634600" y="2006250"/>
            <a:ext cx="5585591" cy="2984850"/>
          </a:xfrm>
          <a:prstGeom prst="rect">
            <a:avLst/>
          </a:prstGeom>
          <a:noFill/>
          <a:ln>
            <a:noFill/>
          </a:ln>
        </p:spPr>
      </p:pic>
      <p:sp>
        <p:nvSpPr>
          <p:cNvPr id="258" name="Google Shape;258;p34"/>
          <p:cNvSpPr txBox="1"/>
          <p:nvPr/>
        </p:nvSpPr>
        <p:spPr>
          <a:xfrm>
            <a:off x="6479600" y="2571750"/>
            <a:ext cx="2471400" cy="1262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latin typeface="Lato"/>
                <a:ea typeface="Lato"/>
                <a:cs typeface="Lato"/>
                <a:sym typeface="Lato"/>
              </a:rPr>
              <a:t>With real-time updates, instead of manual inputs that take months and weeks, T4 slips could be sent in an instant</a:t>
            </a:r>
            <a:endParaRPr dirty="0">
              <a:latin typeface="Lato"/>
              <a:ea typeface="Lato"/>
              <a:cs typeface="Lato"/>
              <a:sym typeface="Lato"/>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35"/>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Tools &amp; Industry Solution</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36"/>
          <p:cNvSpPr txBox="1">
            <a:spLocks noGrp="1"/>
          </p:cNvSpPr>
          <p:nvPr>
            <p:ph type="title"/>
          </p:nvPr>
        </p:nvSpPr>
        <p:spPr>
          <a:xfrm>
            <a:off x="729450" y="1318650"/>
            <a:ext cx="38424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AMEX Approach</a:t>
            </a:r>
            <a:endParaRPr/>
          </a:p>
        </p:txBody>
      </p:sp>
      <p:sp>
        <p:nvSpPr>
          <p:cNvPr id="269" name="Google Shape;269;p36"/>
          <p:cNvSpPr txBox="1">
            <a:spLocks noGrp="1"/>
          </p:cNvSpPr>
          <p:nvPr>
            <p:ph type="body" idx="1"/>
          </p:nvPr>
        </p:nvSpPr>
        <p:spPr>
          <a:xfrm>
            <a:off x="729450" y="2078875"/>
            <a:ext cx="3581100" cy="2261100"/>
          </a:xfrm>
          <a:prstGeom prst="rect">
            <a:avLst/>
          </a:prstGeom>
        </p:spPr>
        <p:txBody>
          <a:bodyPr spcFirstLastPara="1" wrap="square" lIns="91425" tIns="91425" rIns="91425" bIns="91425" anchor="t" anchorCtr="0">
            <a:noAutofit/>
          </a:bodyPr>
          <a:lstStyle/>
          <a:p>
            <a:pPr marL="457200" lvl="0" indent="-330200" algn="l" rtl="0">
              <a:lnSpc>
                <a:spcPct val="200000"/>
              </a:lnSpc>
              <a:spcBef>
                <a:spcPts val="0"/>
              </a:spcBef>
              <a:spcAft>
                <a:spcPts val="0"/>
              </a:spcAft>
              <a:buSzPts val="1600"/>
              <a:buChar char="●"/>
            </a:pPr>
            <a:r>
              <a:rPr lang="en" sz="1600"/>
              <a:t>Fraud Detection</a:t>
            </a:r>
            <a:endParaRPr sz="1600"/>
          </a:p>
          <a:p>
            <a:pPr marL="457200" lvl="0" indent="-330200" algn="l" rtl="0">
              <a:lnSpc>
                <a:spcPct val="200000"/>
              </a:lnSpc>
              <a:spcBef>
                <a:spcPts val="0"/>
              </a:spcBef>
              <a:spcAft>
                <a:spcPts val="0"/>
              </a:spcAft>
              <a:buSzPts val="1600"/>
              <a:buChar char="●"/>
            </a:pPr>
            <a:r>
              <a:rPr lang="en" sz="1600"/>
              <a:t>New customer acquisition</a:t>
            </a:r>
            <a:endParaRPr sz="1600"/>
          </a:p>
          <a:p>
            <a:pPr marL="457200" lvl="0" indent="-330200" algn="l" rtl="0">
              <a:lnSpc>
                <a:spcPct val="200000"/>
              </a:lnSpc>
              <a:spcBef>
                <a:spcPts val="0"/>
              </a:spcBef>
              <a:spcAft>
                <a:spcPts val="0"/>
              </a:spcAft>
              <a:buSzPts val="1600"/>
              <a:buChar char="●"/>
            </a:pPr>
            <a:r>
              <a:rPr lang="en" sz="1600"/>
              <a:t>Comprehensive digital strategy</a:t>
            </a:r>
            <a:endParaRPr sz="1600"/>
          </a:p>
        </p:txBody>
      </p:sp>
      <p:sp>
        <p:nvSpPr>
          <p:cNvPr id="270" name="Google Shape;270;p36"/>
          <p:cNvSpPr/>
          <p:nvPr/>
        </p:nvSpPr>
        <p:spPr>
          <a:xfrm>
            <a:off x="0" y="4747100"/>
            <a:ext cx="9144000" cy="396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ato"/>
              <a:ea typeface="Lato"/>
              <a:cs typeface="Lato"/>
              <a:sym typeface="Lato"/>
            </a:endParaRPr>
          </a:p>
        </p:txBody>
      </p:sp>
      <p:sp>
        <p:nvSpPr>
          <p:cNvPr id="271" name="Google Shape;271;p36"/>
          <p:cNvSpPr txBox="1">
            <a:spLocks noGrp="1"/>
          </p:cNvSpPr>
          <p:nvPr>
            <p:ph type="title"/>
          </p:nvPr>
        </p:nvSpPr>
        <p:spPr>
          <a:xfrm>
            <a:off x="346425" y="4747100"/>
            <a:ext cx="2280600" cy="394200"/>
          </a:xfrm>
          <a:prstGeom prst="rect">
            <a:avLst/>
          </a:prstGeom>
          <a:noFill/>
        </p:spPr>
        <p:txBody>
          <a:bodyPr spcFirstLastPara="1" wrap="square" lIns="91425" tIns="91425" rIns="91425" bIns="91425" anchor="b" anchorCtr="0">
            <a:noAutofit/>
          </a:bodyPr>
          <a:lstStyle/>
          <a:p>
            <a:pPr marL="0" lvl="0" indent="0" algn="l" rtl="0">
              <a:spcBef>
                <a:spcPts val="0"/>
              </a:spcBef>
              <a:spcAft>
                <a:spcPts val="0"/>
              </a:spcAft>
              <a:buNone/>
            </a:pPr>
            <a:r>
              <a:rPr lang="en" sz="1400">
                <a:solidFill>
                  <a:srgbClr val="FFFFFF"/>
                </a:solidFill>
              </a:rPr>
              <a:t>Component Browser</a:t>
            </a:r>
            <a:endParaRPr sz="1400">
              <a:solidFill>
                <a:srgbClr val="FFFFFF"/>
              </a:solidFill>
            </a:endParaRPr>
          </a:p>
        </p:txBody>
      </p:sp>
      <p:grpSp>
        <p:nvGrpSpPr>
          <p:cNvPr id="272" name="Google Shape;272;p36"/>
          <p:cNvGrpSpPr/>
          <p:nvPr/>
        </p:nvGrpSpPr>
        <p:grpSpPr>
          <a:xfrm>
            <a:off x="5601002" y="4819350"/>
            <a:ext cx="3695398" cy="274500"/>
            <a:chOff x="3722577" y="4819350"/>
            <a:chExt cx="3695398" cy="274500"/>
          </a:xfrm>
        </p:grpSpPr>
        <p:sp>
          <p:nvSpPr>
            <p:cNvPr id="273" name="Google Shape;273;p36"/>
            <p:cNvSpPr/>
            <p:nvPr/>
          </p:nvSpPr>
          <p:spPr>
            <a:xfrm>
              <a:off x="3722577" y="4844551"/>
              <a:ext cx="205500" cy="2052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ato"/>
                <a:ea typeface="Lato"/>
                <a:cs typeface="Lato"/>
                <a:sym typeface="Lato"/>
              </a:endParaRPr>
            </a:p>
          </p:txBody>
        </p:sp>
        <p:pic>
          <p:nvPicPr>
            <p:cNvPr id="274" name="Google Shape;274;p36" descr="ic_lightbulb_green.png"/>
            <p:cNvPicPr preferRelativeResize="0"/>
            <p:nvPr/>
          </p:nvPicPr>
          <p:blipFill rotWithShape="1">
            <a:blip r:embed="rId3">
              <a:alphaModFix/>
            </a:blip>
            <a:srcRect/>
            <a:stretch/>
          </p:blipFill>
          <p:spPr>
            <a:xfrm>
              <a:off x="3761069" y="4882185"/>
              <a:ext cx="128438" cy="128438"/>
            </a:xfrm>
            <a:prstGeom prst="rect">
              <a:avLst/>
            </a:prstGeom>
            <a:noFill/>
            <a:ln>
              <a:noFill/>
            </a:ln>
          </p:spPr>
        </p:pic>
        <p:sp>
          <p:nvSpPr>
            <p:cNvPr id="275" name="Google Shape;275;p36"/>
            <p:cNvSpPr txBox="1"/>
            <p:nvPr/>
          </p:nvSpPr>
          <p:spPr>
            <a:xfrm>
              <a:off x="3928075" y="4819350"/>
              <a:ext cx="3489900" cy="274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800" b="1">
                  <a:solidFill>
                    <a:schemeClr val="lt1"/>
                  </a:solidFill>
                  <a:latin typeface="Lato"/>
                  <a:ea typeface="Lato"/>
                  <a:cs typeface="Lato"/>
                  <a:sym typeface="Lato"/>
                </a:rPr>
                <a:t>Balsamiq Tip   |   </a:t>
              </a:r>
              <a:r>
                <a:rPr lang="en" sz="800">
                  <a:solidFill>
                    <a:srgbClr val="FFFFFF"/>
                  </a:solidFill>
                  <a:latin typeface="Lato"/>
                  <a:ea typeface="Lato"/>
                  <a:cs typeface="Lato"/>
                  <a:sym typeface="Lato"/>
                </a:rPr>
                <a:t>Use the Balsamiq add-on to make your own wireframe.</a:t>
              </a:r>
              <a:endParaRPr>
                <a:solidFill>
                  <a:srgbClr val="FFFFFF"/>
                </a:solidFill>
                <a:latin typeface="Lato"/>
                <a:ea typeface="Lato"/>
                <a:cs typeface="Lato"/>
                <a:sym typeface="Lato"/>
              </a:endParaRPr>
            </a:p>
          </p:txBody>
        </p:sp>
      </p:grpSp>
      <p:pic>
        <p:nvPicPr>
          <p:cNvPr id="276" name="Google Shape;276;p36"/>
          <p:cNvPicPr preferRelativeResize="0"/>
          <p:nvPr/>
        </p:nvPicPr>
        <p:blipFill>
          <a:blip r:embed="rId4">
            <a:alphaModFix/>
          </a:blip>
          <a:stretch>
            <a:fillRect/>
          </a:stretch>
        </p:blipFill>
        <p:spPr>
          <a:xfrm>
            <a:off x="4681997" y="1145325"/>
            <a:ext cx="4260250" cy="34233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156"/>
        <p:cNvGrpSpPr/>
        <p:nvPr/>
      </p:nvGrpSpPr>
      <p:grpSpPr>
        <a:xfrm>
          <a:off x="0" y="0"/>
          <a:ext cx="0" cy="0"/>
          <a:chOff x="0" y="0"/>
          <a:chExt cx="0" cy="0"/>
        </a:xfrm>
      </p:grpSpPr>
      <p:sp>
        <p:nvSpPr>
          <p:cNvPr id="157" name="Google Shape;157;p19"/>
          <p:cNvSpPr txBox="1">
            <a:spLocks noGrp="1"/>
          </p:cNvSpPr>
          <p:nvPr>
            <p:ph type="title"/>
          </p:nvPr>
        </p:nvSpPr>
        <p:spPr>
          <a:xfrm>
            <a:off x="729450" y="1322450"/>
            <a:ext cx="28599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Outline</a:t>
            </a:r>
            <a:endParaRPr/>
          </a:p>
        </p:txBody>
      </p:sp>
      <p:sp>
        <p:nvSpPr>
          <p:cNvPr id="158" name="Google Shape;158;p19"/>
          <p:cNvSpPr txBox="1">
            <a:spLocks noGrp="1"/>
          </p:cNvSpPr>
          <p:nvPr>
            <p:ph type="subTitle" idx="4294967295"/>
          </p:nvPr>
        </p:nvSpPr>
        <p:spPr>
          <a:xfrm>
            <a:off x="4542975" y="1376352"/>
            <a:ext cx="4080000" cy="32529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600" u="sng">
                <a:solidFill>
                  <a:srgbClr val="FFFFFF"/>
                </a:solidFill>
                <a:hlinkClick r:id="" action="ppaction://noaction">
                  <a:extLst>
                    <a:ext uri="{A12FA001-AC4F-418D-AE19-62706E023703}">
                      <ahyp:hlinkClr xmlns:ahyp="http://schemas.microsoft.com/office/drawing/2018/hyperlinkcolor" val="tx"/>
                    </a:ext>
                  </a:extLst>
                </a:hlinkClick>
              </a:rPr>
              <a:t>The </a:t>
            </a:r>
            <a:r>
              <a:rPr lang="en" sz="1600" u="sng">
                <a:solidFill>
                  <a:srgbClr val="FFFFFF"/>
                </a:solidFill>
              </a:rPr>
              <a:t>Concept</a:t>
            </a:r>
            <a:endParaRPr sz="1600" u="sng">
              <a:solidFill>
                <a:srgbClr val="FFFFFF"/>
              </a:solidFill>
            </a:endParaRPr>
          </a:p>
          <a:p>
            <a:pPr marL="0" lvl="0" indent="0" algn="l" rtl="0">
              <a:lnSpc>
                <a:spcPct val="115000"/>
              </a:lnSpc>
              <a:spcBef>
                <a:spcPts val="1600"/>
              </a:spcBef>
              <a:spcAft>
                <a:spcPts val="0"/>
              </a:spcAft>
              <a:buNone/>
            </a:pPr>
            <a:r>
              <a:rPr lang="en" sz="1600" u="sng">
                <a:solidFill>
                  <a:srgbClr val="FFFFFF"/>
                </a:solidFill>
              </a:rPr>
              <a:t>Business Use Cases</a:t>
            </a:r>
            <a:endParaRPr sz="1600" u="sng">
              <a:solidFill>
                <a:srgbClr val="FFFFFF"/>
              </a:solidFill>
            </a:endParaRPr>
          </a:p>
          <a:p>
            <a:pPr marL="0" lvl="0" indent="0" algn="l" rtl="0">
              <a:lnSpc>
                <a:spcPct val="115000"/>
              </a:lnSpc>
              <a:spcBef>
                <a:spcPts val="1600"/>
              </a:spcBef>
              <a:spcAft>
                <a:spcPts val="0"/>
              </a:spcAft>
              <a:buNone/>
            </a:pPr>
            <a:r>
              <a:rPr lang="en" sz="1600" u="sng">
                <a:solidFill>
                  <a:srgbClr val="FFFFFF"/>
                </a:solidFill>
              </a:rPr>
              <a:t>Industry Solution</a:t>
            </a:r>
            <a:endParaRPr sz="1600" u="sng">
              <a:solidFill>
                <a:srgbClr val="FFFFFF"/>
              </a:solidFill>
            </a:endParaRPr>
          </a:p>
          <a:p>
            <a:pPr marL="0" lvl="0" indent="0" algn="l" rtl="0">
              <a:lnSpc>
                <a:spcPct val="115000"/>
              </a:lnSpc>
              <a:spcBef>
                <a:spcPts val="1600"/>
              </a:spcBef>
              <a:spcAft>
                <a:spcPts val="0"/>
              </a:spcAft>
              <a:buNone/>
            </a:pPr>
            <a:r>
              <a:rPr lang="en" sz="1600">
                <a:solidFill>
                  <a:srgbClr val="FFFFFF"/>
                </a:solidFill>
              </a:rPr>
              <a:t>Our Approach </a:t>
            </a:r>
            <a:endParaRPr sz="1600">
              <a:solidFill>
                <a:srgbClr val="FFFFFF"/>
              </a:solidFill>
            </a:endParaRPr>
          </a:p>
          <a:p>
            <a:pPr marL="0" lvl="0" indent="0" algn="l" rtl="0">
              <a:spcBef>
                <a:spcPts val="1600"/>
              </a:spcBef>
              <a:spcAft>
                <a:spcPts val="1600"/>
              </a:spcAft>
              <a:buNone/>
            </a:pPr>
            <a:endParaRPr sz="180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80"/>
        <p:cNvGrpSpPr/>
        <p:nvPr/>
      </p:nvGrpSpPr>
      <p:grpSpPr>
        <a:xfrm>
          <a:off x="0" y="0"/>
          <a:ext cx="0" cy="0"/>
          <a:chOff x="0" y="0"/>
          <a:chExt cx="0" cy="0"/>
        </a:xfrm>
      </p:grpSpPr>
      <p:sp>
        <p:nvSpPr>
          <p:cNvPr id="281" name="Google Shape;281;p37"/>
          <p:cNvSpPr/>
          <p:nvPr/>
        </p:nvSpPr>
        <p:spPr>
          <a:xfrm>
            <a:off x="0" y="4747100"/>
            <a:ext cx="9144000" cy="396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ato"/>
              <a:ea typeface="Lato"/>
              <a:cs typeface="Lato"/>
              <a:sym typeface="Lato"/>
            </a:endParaRPr>
          </a:p>
        </p:txBody>
      </p:sp>
      <p:sp>
        <p:nvSpPr>
          <p:cNvPr id="282" name="Google Shape;282;p37"/>
          <p:cNvSpPr txBox="1">
            <a:spLocks noGrp="1"/>
          </p:cNvSpPr>
          <p:nvPr>
            <p:ph type="title" idx="4294967295"/>
          </p:nvPr>
        </p:nvSpPr>
        <p:spPr>
          <a:xfrm>
            <a:off x="346425" y="4747100"/>
            <a:ext cx="2280600" cy="394200"/>
          </a:xfrm>
          <a:prstGeom prst="rect">
            <a:avLst/>
          </a:prstGeom>
          <a:noFill/>
        </p:spPr>
        <p:txBody>
          <a:bodyPr spcFirstLastPara="1" wrap="square" lIns="91425" tIns="91425" rIns="91425" bIns="91425" anchor="b" anchorCtr="0">
            <a:noAutofit/>
          </a:bodyPr>
          <a:lstStyle/>
          <a:p>
            <a:pPr marL="0" lvl="0" indent="0" algn="l" rtl="0">
              <a:spcBef>
                <a:spcPts val="0"/>
              </a:spcBef>
              <a:spcAft>
                <a:spcPts val="0"/>
              </a:spcAft>
              <a:buNone/>
            </a:pPr>
            <a:r>
              <a:rPr lang="en" sz="1400">
                <a:solidFill>
                  <a:schemeClr val="lt1"/>
                </a:solidFill>
              </a:rPr>
              <a:t>Component Detail</a:t>
            </a:r>
            <a:endParaRPr sz="1400">
              <a:solidFill>
                <a:srgbClr val="FFFFFF"/>
              </a:solidFill>
            </a:endParaRPr>
          </a:p>
        </p:txBody>
      </p:sp>
      <p:pic>
        <p:nvPicPr>
          <p:cNvPr id="283" name="Google Shape;283;p37"/>
          <p:cNvPicPr preferRelativeResize="0"/>
          <p:nvPr/>
        </p:nvPicPr>
        <p:blipFill>
          <a:blip r:embed="rId3">
            <a:alphaModFix/>
          </a:blip>
          <a:stretch>
            <a:fillRect/>
          </a:stretch>
        </p:blipFill>
        <p:spPr>
          <a:xfrm>
            <a:off x="2000850" y="61975"/>
            <a:ext cx="5413583" cy="44423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87"/>
        <p:cNvGrpSpPr/>
        <p:nvPr/>
      </p:nvGrpSpPr>
      <p:grpSpPr>
        <a:xfrm>
          <a:off x="0" y="0"/>
          <a:ext cx="0" cy="0"/>
          <a:chOff x="0" y="0"/>
          <a:chExt cx="0" cy="0"/>
        </a:xfrm>
      </p:grpSpPr>
      <p:sp>
        <p:nvSpPr>
          <p:cNvPr id="288" name="Google Shape;288;p38"/>
          <p:cNvSpPr/>
          <p:nvPr/>
        </p:nvSpPr>
        <p:spPr>
          <a:xfrm>
            <a:off x="0" y="4747100"/>
            <a:ext cx="9144000" cy="396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ato"/>
              <a:ea typeface="Lato"/>
              <a:cs typeface="Lato"/>
              <a:sym typeface="Lato"/>
            </a:endParaRPr>
          </a:p>
        </p:txBody>
      </p:sp>
      <p:sp>
        <p:nvSpPr>
          <p:cNvPr id="289" name="Google Shape;289;p38"/>
          <p:cNvSpPr txBox="1">
            <a:spLocks noGrp="1"/>
          </p:cNvSpPr>
          <p:nvPr>
            <p:ph type="title" idx="4294967295"/>
          </p:nvPr>
        </p:nvSpPr>
        <p:spPr>
          <a:xfrm>
            <a:off x="346425" y="4747100"/>
            <a:ext cx="3409500" cy="394200"/>
          </a:xfrm>
          <a:prstGeom prst="rect">
            <a:avLst/>
          </a:prstGeom>
          <a:noFill/>
        </p:spPr>
        <p:txBody>
          <a:bodyPr spcFirstLastPara="1" wrap="square" lIns="91425" tIns="91425" rIns="91425" bIns="91425" anchor="b" anchorCtr="0">
            <a:noAutofit/>
          </a:bodyPr>
          <a:lstStyle/>
          <a:p>
            <a:pPr marL="0" lvl="0" indent="0" algn="l" rtl="0">
              <a:spcBef>
                <a:spcPts val="0"/>
              </a:spcBef>
              <a:spcAft>
                <a:spcPts val="0"/>
              </a:spcAft>
              <a:buNone/>
            </a:pPr>
            <a:r>
              <a:rPr lang="en" sz="1400">
                <a:solidFill>
                  <a:schemeClr val="lt1"/>
                </a:solidFill>
              </a:rPr>
              <a:t>Component Detail (Mobile)</a:t>
            </a:r>
            <a:endParaRPr sz="1400">
              <a:solidFill>
                <a:srgbClr val="FFFFFF"/>
              </a:solidFill>
            </a:endParaRPr>
          </a:p>
        </p:txBody>
      </p:sp>
      <p:pic>
        <p:nvPicPr>
          <p:cNvPr id="290" name="Google Shape;290;p38"/>
          <p:cNvPicPr preferRelativeResize="0"/>
          <p:nvPr/>
        </p:nvPicPr>
        <p:blipFill>
          <a:blip r:embed="rId3">
            <a:alphaModFix/>
          </a:blip>
          <a:stretch>
            <a:fillRect/>
          </a:stretch>
        </p:blipFill>
        <p:spPr>
          <a:xfrm>
            <a:off x="279650" y="674775"/>
            <a:ext cx="8584700" cy="34540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39"/>
          <p:cNvSpPr txBox="1">
            <a:spLocks noGrp="1"/>
          </p:cNvSpPr>
          <p:nvPr>
            <p:ph type="title"/>
          </p:nvPr>
        </p:nvSpPr>
        <p:spPr>
          <a:xfrm>
            <a:off x="670675" y="1256325"/>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Approach</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40"/>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Technology</a:t>
            </a:r>
            <a:endParaRPr/>
          </a:p>
        </p:txBody>
      </p:sp>
      <p:sp>
        <p:nvSpPr>
          <p:cNvPr id="301" name="Google Shape;301;p40"/>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lnSpc>
                <a:spcPct val="200000"/>
              </a:lnSpc>
              <a:spcBef>
                <a:spcPts val="0"/>
              </a:spcBef>
              <a:spcAft>
                <a:spcPts val="0"/>
              </a:spcAft>
              <a:buSzPts val="1300"/>
              <a:buChar char="●"/>
            </a:pPr>
            <a:r>
              <a:rPr lang="en"/>
              <a:t>Python (Twint, Pandas and NumPy)</a:t>
            </a:r>
            <a:endParaRPr/>
          </a:p>
          <a:p>
            <a:pPr marL="457200" lvl="0" indent="-311150" algn="l" rtl="0">
              <a:lnSpc>
                <a:spcPct val="200000"/>
              </a:lnSpc>
              <a:spcBef>
                <a:spcPts val="0"/>
              </a:spcBef>
              <a:spcAft>
                <a:spcPts val="0"/>
              </a:spcAft>
              <a:buSzPts val="1300"/>
              <a:buChar char="●"/>
            </a:pPr>
            <a:r>
              <a:rPr lang="en"/>
              <a:t>Microsoft Power BI</a:t>
            </a:r>
            <a:endParaRPr/>
          </a:p>
          <a:p>
            <a:pPr marL="457200" lvl="0" indent="-311150" algn="l" rtl="0">
              <a:lnSpc>
                <a:spcPct val="200000"/>
              </a:lnSpc>
              <a:spcBef>
                <a:spcPts val="0"/>
              </a:spcBef>
              <a:spcAft>
                <a:spcPts val="0"/>
              </a:spcAft>
              <a:buSzPts val="1300"/>
              <a:buChar char="●"/>
            </a:pPr>
            <a:r>
              <a:rPr lang="en"/>
              <a:t>Twitter API</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Google Shape;306;p41"/>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Dataset</a:t>
            </a:r>
            <a:endParaRPr/>
          </a:p>
        </p:txBody>
      </p:sp>
      <p:pic>
        <p:nvPicPr>
          <p:cNvPr id="307" name="Google Shape;307;p41"/>
          <p:cNvPicPr preferRelativeResize="0"/>
          <p:nvPr/>
        </p:nvPicPr>
        <p:blipFill>
          <a:blip r:embed="rId3">
            <a:alphaModFix/>
          </a:blip>
          <a:stretch>
            <a:fillRect/>
          </a:stretch>
        </p:blipFill>
        <p:spPr>
          <a:xfrm>
            <a:off x="684850" y="1976100"/>
            <a:ext cx="3118333" cy="2984849"/>
          </a:xfrm>
          <a:prstGeom prst="rect">
            <a:avLst/>
          </a:prstGeom>
          <a:noFill/>
          <a:ln>
            <a:noFill/>
          </a:ln>
        </p:spPr>
      </p:pic>
      <p:pic>
        <p:nvPicPr>
          <p:cNvPr id="3" name="Picture 2">
            <a:extLst>
              <a:ext uri="{FF2B5EF4-FFF2-40B4-BE49-F238E27FC236}">
                <a16:creationId xmlns:a16="http://schemas.microsoft.com/office/drawing/2014/main" id="{1B9ABAFF-FF01-4BB8-AE82-BD46066EFBE3}"/>
              </a:ext>
            </a:extLst>
          </p:cNvPr>
          <p:cNvPicPr>
            <a:picLocks noChangeAspect="1"/>
          </p:cNvPicPr>
          <p:nvPr/>
        </p:nvPicPr>
        <p:blipFill>
          <a:blip r:embed="rId4"/>
          <a:stretch>
            <a:fillRect/>
          </a:stretch>
        </p:blipFill>
        <p:spPr>
          <a:xfrm>
            <a:off x="3919296" y="2200992"/>
            <a:ext cx="4735766" cy="2177317"/>
          </a:xfrm>
          <a:prstGeom prst="rect">
            <a:avLst/>
          </a:prstGeom>
        </p:spPr>
      </p:pic>
      <p:pic>
        <p:nvPicPr>
          <p:cNvPr id="1026" name="Picture 2" descr="Python (programming language) - Wikipedia">
            <a:extLst>
              <a:ext uri="{FF2B5EF4-FFF2-40B4-BE49-F238E27FC236}">
                <a16:creationId xmlns:a16="http://schemas.microsoft.com/office/drawing/2014/main" id="{0A5ABE78-1F28-45C8-B2A4-BEAA6E7A0F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38666" y="677966"/>
            <a:ext cx="1175884" cy="117588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3" name="Google Shape;313;p42"/>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Visualization</a:t>
            </a:r>
            <a:endParaRPr/>
          </a:p>
        </p:txBody>
      </p:sp>
      <p:pic>
        <p:nvPicPr>
          <p:cNvPr id="314" name="Google Shape;314;p42"/>
          <p:cNvPicPr preferRelativeResize="0"/>
          <p:nvPr/>
        </p:nvPicPr>
        <p:blipFill>
          <a:blip r:embed="rId3">
            <a:alphaModFix/>
          </a:blip>
          <a:stretch>
            <a:fillRect/>
          </a:stretch>
        </p:blipFill>
        <p:spPr>
          <a:xfrm>
            <a:off x="729450" y="1976100"/>
            <a:ext cx="5198432" cy="2984850"/>
          </a:xfrm>
          <a:prstGeom prst="rect">
            <a:avLst/>
          </a:prstGeom>
          <a:noFill/>
          <a:ln>
            <a:noFill/>
          </a:ln>
        </p:spPr>
      </p:pic>
      <p:pic>
        <p:nvPicPr>
          <p:cNvPr id="3" name="Picture 2">
            <a:extLst>
              <a:ext uri="{FF2B5EF4-FFF2-40B4-BE49-F238E27FC236}">
                <a16:creationId xmlns:a16="http://schemas.microsoft.com/office/drawing/2014/main" id="{47BC56E2-CB42-4560-920F-04ADA917A46A}"/>
              </a:ext>
            </a:extLst>
          </p:cNvPr>
          <p:cNvPicPr>
            <a:picLocks noChangeAspect="1"/>
          </p:cNvPicPr>
          <p:nvPr/>
        </p:nvPicPr>
        <p:blipFill>
          <a:blip r:embed="rId4"/>
          <a:stretch>
            <a:fillRect/>
          </a:stretch>
        </p:blipFill>
        <p:spPr>
          <a:xfrm>
            <a:off x="6680200" y="2051856"/>
            <a:ext cx="1672771" cy="650522"/>
          </a:xfrm>
          <a:prstGeom prst="rect">
            <a:avLst/>
          </a:prstGeom>
        </p:spPr>
      </p:pic>
      <p:pic>
        <p:nvPicPr>
          <p:cNvPr id="4" name="Picture 3">
            <a:extLst>
              <a:ext uri="{FF2B5EF4-FFF2-40B4-BE49-F238E27FC236}">
                <a16:creationId xmlns:a16="http://schemas.microsoft.com/office/drawing/2014/main" id="{0DF974B8-B2D7-4A26-9E27-29FBDF8FF822}"/>
              </a:ext>
            </a:extLst>
          </p:cNvPr>
          <p:cNvPicPr>
            <a:picLocks noChangeAspect="1"/>
          </p:cNvPicPr>
          <p:nvPr/>
        </p:nvPicPr>
        <p:blipFill>
          <a:blip r:embed="rId5"/>
          <a:stretch>
            <a:fillRect/>
          </a:stretch>
        </p:blipFill>
        <p:spPr>
          <a:xfrm>
            <a:off x="6195630" y="3289651"/>
            <a:ext cx="2795969" cy="1130178"/>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43"/>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References</a:t>
            </a:r>
            <a:endParaRPr/>
          </a:p>
        </p:txBody>
      </p:sp>
      <p:sp>
        <p:nvSpPr>
          <p:cNvPr id="320" name="Google Shape;320;p43"/>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How American Express Gains A Competitive Advantage From Its Closed-Loop Network</a:t>
            </a:r>
            <a:endParaRPr>
              <a:solidFill>
                <a:schemeClr val="accent5"/>
              </a:solidFill>
            </a:endParaRPr>
          </a:p>
          <a:p>
            <a:pPr marL="0" lvl="0" indent="0" algn="l" rtl="0">
              <a:spcBef>
                <a:spcPts val="1000"/>
              </a:spcBef>
              <a:spcAft>
                <a:spcPts val="0"/>
              </a:spcAft>
              <a:buNone/>
            </a:pPr>
            <a:r>
              <a:rPr lang="en">
                <a:solidFill>
                  <a:schemeClr val="accent5"/>
                </a:solidFill>
              </a:rPr>
              <a:t>Google Images</a:t>
            </a:r>
            <a:endParaRPr>
              <a:solidFill>
                <a:schemeClr val="accent5"/>
              </a:solidFill>
            </a:endParaRPr>
          </a:p>
          <a:p>
            <a:pPr marL="0" lvl="0" indent="0" algn="l" rtl="0">
              <a:spcBef>
                <a:spcPts val="1000"/>
              </a:spcBef>
              <a:spcAft>
                <a:spcPts val="0"/>
              </a:spcAft>
              <a:buNone/>
            </a:pPr>
            <a:endParaRPr>
              <a:solidFill>
                <a:schemeClr val="accent5"/>
              </a:solidFill>
            </a:endParaRPr>
          </a:p>
          <a:p>
            <a:pPr marL="0" lvl="0" indent="0" algn="l" rtl="0">
              <a:spcBef>
                <a:spcPts val="1000"/>
              </a:spcBef>
              <a:spcAft>
                <a:spcPts val="0"/>
              </a:spcAft>
              <a:buNone/>
            </a:pPr>
            <a:endParaRPr>
              <a:solidFill>
                <a:schemeClr val="accent5"/>
              </a:solidFill>
            </a:endParaRPr>
          </a:p>
          <a:p>
            <a:pPr marL="0" lvl="0" indent="0" algn="l" rtl="0">
              <a:spcBef>
                <a:spcPts val="1000"/>
              </a:spcBef>
              <a:spcAft>
                <a:spcPts val="1000"/>
              </a:spcAft>
              <a:buNone/>
            </a:pPr>
            <a:endParaRPr>
              <a:solidFill>
                <a:schemeClr val="accent5"/>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0"/>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Concept</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21"/>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Concept</a:t>
            </a:r>
            <a:r>
              <a:rPr lang="en" sz="3000"/>
              <a:t> </a:t>
            </a:r>
            <a:r>
              <a:rPr lang="en"/>
              <a:t>S</a:t>
            </a:r>
            <a:r>
              <a:rPr lang="en" sz="3000"/>
              <a:t>tatement</a:t>
            </a:r>
            <a:endParaRPr sz="3000"/>
          </a:p>
        </p:txBody>
      </p:sp>
      <p:sp>
        <p:nvSpPr>
          <p:cNvPr id="169" name="Google Shape;169;p21"/>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b="1">
                <a:solidFill>
                  <a:schemeClr val="dk1"/>
                </a:solidFill>
              </a:rPr>
              <a:t>What is Real-time BI?</a:t>
            </a:r>
            <a:endParaRPr sz="1600" b="1">
              <a:solidFill>
                <a:schemeClr val="dk1"/>
              </a:solidFill>
            </a:endParaRPr>
          </a:p>
          <a:p>
            <a:pPr marL="0" lvl="0" indent="0" algn="l" rtl="0">
              <a:lnSpc>
                <a:spcPct val="200000"/>
              </a:lnSpc>
              <a:spcBef>
                <a:spcPts val="1000"/>
              </a:spcBef>
              <a:spcAft>
                <a:spcPts val="0"/>
              </a:spcAft>
              <a:buNone/>
            </a:pPr>
            <a:endParaRPr sz="1600" b="1">
              <a:solidFill>
                <a:schemeClr val="dk1"/>
              </a:solidFill>
            </a:endParaRPr>
          </a:p>
          <a:p>
            <a:pPr marL="457200" lvl="0" indent="-311150" algn="l" rtl="0">
              <a:lnSpc>
                <a:spcPct val="200000"/>
              </a:lnSpc>
              <a:spcBef>
                <a:spcPts val="1000"/>
              </a:spcBef>
              <a:spcAft>
                <a:spcPts val="0"/>
              </a:spcAft>
              <a:buSzPts val="1300"/>
              <a:buChar char="●"/>
            </a:pPr>
            <a:r>
              <a:rPr lang="en"/>
              <a:t>Up-to-date analytics</a:t>
            </a:r>
            <a:endParaRPr/>
          </a:p>
          <a:p>
            <a:pPr marL="457200" lvl="0" indent="-311150" algn="l" rtl="0">
              <a:lnSpc>
                <a:spcPct val="200000"/>
              </a:lnSpc>
              <a:spcBef>
                <a:spcPts val="0"/>
              </a:spcBef>
              <a:spcAft>
                <a:spcPts val="0"/>
              </a:spcAft>
              <a:buSzPts val="1300"/>
              <a:buChar char="●"/>
            </a:pPr>
            <a:r>
              <a:rPr lang="en"/>
              <a:t>Instant data analysis</a:t>
            </a:r>
            <a:endParaRPr/>
          </a:p>
          <a:p>
            <a:pPr marL="457200" lvl="0" indent="-311150" algn="l" rtl="0">
              <a:lnSpc>
                <a:spcPct val="200000"/>
              </a:lnSpc>
              <a:spcBef>
                <a:spcPts val="0"/>
              </a:spcBef>
              <a:spcAft>
                <a:spcPts val="0"/>
              </a:spcAft>
              <a:buSzPts val="1300"/>
              <a:buChar char="●"/>
            </a:pPr>
            <a:r>
              <a:rPr lang="en"/>
              <a:t>Crucial business decisions</a:t>
            </a:r>
            <a:endParaRPr/>
          </a:p>
          <a:p>
            <a:pPr marL="0" lvl="0" indent="0" algn="l" rtl="0">
              <a:lnSpc>
                <a:spcPct val="115000"/>
              </a:lnSpc>
              <a:spcBef>
                <a:spcPts val="1600"/>
              </a:spcBef>
              <a:spcAft>
                <a:spcPts val="1600"/>
              </a:spcAft>
              <a:buNone/>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22"/>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What </a:t>
            </a:r>
            <a:r>
              <a:rPr lang="en"/>
              <a:t>enterprises need</a:t>
            </a:r>
            <a:r>
              <a:rPr lang="en" sz="3000"/>
              <a:t> today</a:t>
            </a:r>
            <a:endParaRPr sz="3000"/>
          </a:p>
          <a:p>
            <a:pPr marL="0" lvl="0" indent="0" algn="l" rtl="0">
              <a:spcBef>
                <a:spcPts val="0"/>
              </a:spcBef>
              <a:spcAft>
                <a:spcPts val="0"/>
              </a:spcAft>
              <a:buNone/>
            </a:pPr>
            <a:endParaRPr sz="3000"/>
          </a:p>
        </p:txBody>
      </p:sp>
      <p:sp>
        <p:nvSpPr>
          <p:cNvPr id="175" name="Google Shape;175;p22"/>
          <p:cNvSpPr txBox="1">
            <a:spLocks noGrp="1"/>
          </p:cNvSpPr>
          <p:nvPr>
            <p:ph type="body" idx="2"/>
          </p:nvPr>
        </p:nvSpPr>
        <p:spPr>
          <a:xfrm>
            <a:off x="5174225" y="1318650"/>
            <a:ext cx="3374400" cy="25893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600" b="1">
                <a:solidFill>
                  <a:schemeClr val="dk1"/>
                </a:solidFill>
              </a:rPr>
              <a:t>Why Real-time BI?</a:t>
            </a:r>
            <a:endParaRPr sz="1600" b="1">
              <a:solidFill>
                <a:schemeClr val="dk1"/>
              </a:solidFill>
            </a:endParaRPr>
          </a:p>
          <a:p>
            <a:pPr marL="0" marR="0" lvl="0" indent="0" algn="l" rtl="0">
              <a:lnSpc>
                <a:spcPct val="115000"/>
              </a:lnSpc>
              <a:spcBef>
                <a:spcPts val="1000"/>
              </a:spcBef>
              <a:spcAft>
                <a:spcPts val="0"/>
              </a:spcAft>
              <a:buNone/>
            </a:pPr>
            <a:endParaRPr sz="1400">
              <a:solidFill>
                <a:srgbClr val="000000"/>
              </a:solidFill>
              <a:latin typeface="Arial"/>
              <a:ea typeface="Arial"/>
              <a:cs typeface="Arial"/>
              <a:sym typeface="Arial"/>
            </a:endParaRPr>
          </a:p>
          <a:p>
            <a:pPr marL="457200" lvl="0" indent="-311150" algn="l" rtl="0">
              <a:lnSpc>
                <a:spcPct val="200000"/>
              </a:lnSpc>
              <a:spcBef>
                <a:spcPts val="0"/>
              </a:spcBef>
              <a:spcAft>
                <a:spcPts val="0"/>
              </a:spcAft>
              <a:buClr>
                <a:srgbClr val="616161"/>
              </a:buClr>
              <a:buSzPts val="1300"/>
              <a:buChar char="●"/>
            </a:pPr>
            <a:r>
              <a:rPr lang="en">
                <a:solidFill>
                  <a:srgbClr val="616161"/>
                </a:solidFill>
              </a:rPr>
              <a:t>High concentration of data with more time available</a:t>
            </a:r>
            <a:endParaRPr>
              <a:solidFill>
                <a:srgbClr val="616161"/>
              </a:solidFill>
            </a:endParaRPr>
          </a:p>
          <a:p>
            <a:pPr marL="457200" lvl="0" indent="-311150" algn="l" rtl="0">
              <a:lnSpc>
                <a:spcPct val="200000"/>
              </a:lnSpc>
              <a:spcBef>
                <a:spcPts val="0"/>
              </a:spcBef>
              <a:spcAft>
                <a:spcPts val="0"/>
              </a:spcAft>
              <a:buClr>
                <a:srgbClr val="616161"/>
              </a:buClr>
              <a:buSzPts val="1300"/>
              <a:buChar char="●"/>
            </a:pPr>
            <a:r>
              <a:rPr lang="en">
                <a:solidFill>
                  <a:srgbClr val="616161"/>
                </a:solidFill>
              </a:rPr>
              <a:t>Up-to-date actionable insights</a:t>
            </a:r>
            <a:endParaRPr>
              <a:solidFill>
                <a:srgbClr val="616161"/>
              </a:solidFill>
            </a:endParaRPr>
          </a:p>
          <a:p>
            <a:pPr marL="457200" lvl="0" indent="-311150" algn="l" rtl="0">
              <a:lnSpc>
                <a:spcPct val="200000"/>
              </a:lnSpc>
              <a:spcBef>
                <a:spcPts val="0"/>
              </a:spcBef>
              <a:spcAft>
                <a:spcPts val="0"/>
              </a:spcAft>
              <a:buClr>
                <a:srgbClr val="616161"/>
              </a:buClr>
              <a:buSzPts val="1300"/>
              <a:buChar char="●"/>
            </a:pPr>
            <a:r>
              <a:rPr lang="en">
                <a:solidFill>
                  <a:srgbClr val="616161"/>
                </a:solidFill>
              </a:rPr>
              <a:t>Capturing time sensitive opportunities</a:t>
            </a:r>
            <a:endParaRPr>
              <a:solidFill>
                <a:srgbClr val="616161"/>
              </a:solidFill>
            </a:endParaRPr>
          </a:p>
          <a:p>
            <a:pPr marL="457200" lvl="0" indent="-311150" algn="l" rtl="0">
              <a:lnSpc>
                <a:spcPct val="200000"/>
              </a:lnSpc>
              <a:spcBef>
                <a:spcPts val="0"/>
              </a:spcBef>
              <a:spcAft>
                <a:spcPts val="0"/>
              </a:spcAft>
              <a:buClr>
                <a:srgbClr val="616161"/>
              </a:buClr>
              <a:buSzPts val="1300"/>
              <a:buChar char="●"/>
            </a:pPr>
            <a:r>
              <a:rPr lang="en">
                <a:solidFill>
                  <a:srgbClr val="616161"/>
                </a:solidFill>
              </a:rPr>
              <a:t>Early detection for critical issues</a:t>
            </a:r>
            <a:endParaRPr>
              <a:solidFill>
                <a:srgbClr val="616161"/>
              </a:solidFill>
            </a:endParaRPr>
          </a:p>
          <a:p>
            <a:pPr marL="0" lvl="0" indent="0" algn="l" rtl="0">
              <a:lnSpc>
                <a:spcPct val="115000"/>
              </a:lnSpc>
              <a:spcBef>
                <a:spcPts val="0"/>
              </a:spcBef>
              <a:spcAft>
                <a:spcPts val="1600"/>
              </a:spcAft>
              <a:buNone/>
            </a:pP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23"/>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Autofit/>
          </a:bodyPr>
          <a:lstStyle/>
          <a:p>
            <a:pPr marL="0" lvl="0" indent="0" algn="ctr" rtl="0">
              <a:spcBef>
                <a:spcPts val="0"/>
              </a:spcBef>
              <a:spcAft>
                <a:spcPts val="1000"/>
              </a:spcAft>
              <a:buNone/>
            </a:pPr>
            <a:r>
              <a:rPr lang="en" sz="700" b="1">
                <a:solidFill>
                  <a:schemeClr val="lt1"/>
                </a:solidFill>
              </a:rPr>
              <a:t>1</a:t>
            </a:r>
            <a:endParaRPr sz="700" b="1">
              <a:solidFill>
                <a:schemeClr val="lt1"/>
              </a:solidFill>
            </a:endParaRPr>
          </a:p>
        </p:txBody>
      </p:sp>
      <p:sp>
        <p:nvSpPr>
          <p:cNvPr id="181" name="Google Shape;181;p23"/>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Yesterday’s Data is No Longer Sufficient</a:t>
            </a:r>
            <a:endParaRPr/>
          </a:p>
          <a:p>
            <a:pPr marL="0" lvl="0" indent="0" algn="l" rtl="0">
              <a:spcBef>
                <a:spcPts val="0"/>
              </a:spcBef>
              <a:spcAft>
                <a:spcPts val="0"/>
              </a:spcAft>
              <a:buNone/>
            </a:pPr>
            <a:endParaRPr sz="3000" b="0"/>
          </a:p>
        </p:txBody>
      </p:sp>
      <p:sp>
        <p:nvSpPr>
          <p:cNvPr id="182" name="Google Shape;182;p23"/>
          <p:cNvSpPr txBox="1">
            <a:spLocks noGrp="1"/>
          </p:cNvSpPr>
          <p:nvPr>
            <p:ph type="subTitle" idx="1"/>
          </p:nvPr>
        </p:nvSpPr>
        <p:spPr>
          <a:xfrm>
            <a:off x="724950" y="3313925"/>
            <a:ext cx="3300900" cy="759000"/>
          </a:xfrm>
          <a:prstGeom prst="rect">
            <a:avLst/>
          </a:prstGeom>
        </p:spPr>
        <p:txBody>
          <a:bodyPr spcFirstLastPara="1" wrap="square" lIns="91425" tIns="91425" rIns="91425" bIns="91425" anchor="t" anchorCtr="0">
            <a:noAutofit/>
          </a:bodyPr>
          <a:lstStyle/>
          <a:p>
            <a:pPr marL="0" lvl="0" indent="0" algn="just" rtl="0">
              <a:lnSpc>
                <a:spcPct val="115000"/>
              </a:lnSpc>
              <a:spcBef>
                <a:spcPts val="0"/>
              </a:spcBef>
              <a:spcAft>
                <a:spcPts val="0"/>
              </a:spcAft>
              <a:buNone/>
            </a:pPr>
            <a:r>
              <a:rPr lang="en" sz="1300"/>
              <a:t>“We cannot solve our problems with the same thinking we used when we created them”</a:t>
            </a:r>
            <a:endParaRPr sz="1300"/>
          </a:p>
          <a:p>
            <a:pPr marL="0" lvl="0" indent="0" algn="just" rtl="0">
              <a:lnSpc>
                <a:spcPct val="115000"/>
              </a:lnSpc>
              <a:spcBef>
                <a:spcPts val="1000"/>
              </a:spcBef>
              <a:spcAft>
                <a:spcPts val="1000"/>
              </a:spcAft>
              <a:buNone/>
            </a:pPr>
            <a:r>
              <a:rPr lang="en" sz="1300"/>
              <a:t>				-Albert Einstein</a:t>
            </a:r>
            <a:endParaRPr sz="1300"/>
          </a:p>
        </p:txBody>
      </p:sp>
      <p:sp>
        <p:nvSpPr>
          <p:cNvPr id="183" name="Google Shape;183;p23"/>
          <p:cNvSpPr txBox="1"/>
          <p:nvPr/>
        </p:nvSpPr>
        <p:spPr>
          <a:xfrm>
            <a:off x="5006775" y="284825"/>
            <a:ext cx="3944400" cy="2986200"/>
          </a:xfrm>
          <a:prstGeom prst="rect">
            <a:avLst/>
          </a:prstGeom>
          <a:noFill/>
          <a:ln>
            <a:noFill/>
          </a:ln>
        </p:spPr>
        <p:txBody>
          <a:bodyPr spcFirstLastPara="1" wrap="square" lIns="91425" tIns="91425" rIns="91425" bIns="91425" anchor="t" anchorCtr="0">
            <a:spAutoFit/>
          </a:bodyPr>
          <a:lstStyle/>
          <a:p>
            <a:pPr marL="0" marR="0" lvl="0" indent="0" algn="just" rtl="0">
              <a:lnSpc>
                <a:spcPct val="200000"/>
              </a:lnSpc>
              <a:spcBef>
                <a:spcPts val="0"/>
              </a:spcBef>
              <a:spcAft>
                <a:spcPts val="0"/>
              </a:spcAft>
              <a:buNone/>
            </a:pPr>
            <a:r>
              <a:rPr lang="en" b="1">
                <a:latin typeface="Lato"/>
                <a:ea typeface="Lato"/>
                <a:cs typeface="Lato"/>
                <a:sym typeface="Lato"/>
              </a:rPr>
              <a:t>DATA WAREHOUSING</a:t>
            </a:r>
            <a:endParaRPr b="1">
              <a:latin typeface="Lato"/>
              <a:ea typeface="Lato"/>
              <a:cs typeface="Lato"/>
              <a:sym typeface="Lato"/>
            </a:endParaRPr>
          </a:p>
          <a:p>
            <a:pPr marL="457200" marR="0" lvl="0" indent="-317500" algn="just" rtl="0">
              <a:lnSpc>
                <a:spcPct val="200000"/>
              </a:lnSpc>
              <a:spcBef>
                <a:spcPts val="0"/>
              </a:spcBef>
              <a:spcAft>
                <a:spcPts val="0"/>
              </a:spcAft>
              <a:buSzPts val="1400"/>
              <a:buFont typeface="Lato"/>
              <a:buChar char="●"/>
            </a:pPr>
            <a:r>
              <a:rPr lang="en">
                <a:latin typeface="Lato"/>
                <a:ea typeface="Lato"/>
                <a:cs typeface="Lato"/>
                <a:sym typeface="Lato"/>
              </a:rPr>
              <a:t>Cost reduction</a:t>
            </a:r>
            <a:endParaRPr>
              <a:latin typeface="Lato"/>
              <a:ea typeface="Lato"/>
              <a:cs typeface="Lato"/>
              <a:sym typeface="Lato"/>
            </a:endParaRPr>
          </a:p>
          <a:p>
            <a:pPr marL="457200" marR="0" lvl="0" indent="-317500" algn="just" rtl="0">
              <a:lnSpc>
                <a:spcPct val="200000"/>
              </a:lnSpc>
              <a:spcBef>
                <a:spcPts val="0"/>
              </a:spcBef>
              <a:spcAft>
                <a:spcPts val="0"/>
              </a:spcAft>
              <a:buSzPts val="1400"/>
              <a:buFont typeface="Lato"/>
              <a:buChar char="●"/>
            </a:pPr>
            <a:r>
              <a:rPr lang="en">
                <a:latin typeface="Lato"/>
                <a:ea typeface="Lato"/>
                <a:cs typeface="Lato"/>
                <a:sym typeface="Lato"/>
              </a:rPr>
              <a:t>Increase sales and profits</a:t>
            </a:r>
            <a:endParaRPr>
              <a:latin typeface="Lato"/>
              <a:ea typeface="Lato"/>
              <a:cs typeface="Lato"/>
              <a:sym typeface="Lato"/>
            </a:endParaRPr>
          </a:p>
          <a:p>
            <a:pPr marL="0" marR="0" lvl="0" indent="0" algn="just" rtl="0">
              <a:lnSpc>
                <a:spcPct val="200000"/>
              </a:lnSpc>
              <a:spcBef>
                <a:spcPts val="0"/>
              </a:spcBef>
              <a:spcAft>
                <a:spcPts val="0"/>
              </a:spcAft>
              <a:buNone/>
            </a:pPr>
            <a:r>
              <a:rPr lang="en" b="1">
                <a:latin typeface="Lato"/>
                <a:ea typeface="Lato"/>
                <a:cs typeface="Lato"/>
                <a:sym typeface="Lato"/>
              </a:rPr>
              <a:t>HOWEVER</a:t>
            </a:r>
            <a:endParaRPr b="1">
              <a:latin typeface="Lato"/>
              <a:ea typeface="Lato"/>
              <a:cs typeface="Lato"/>
              <a:sym typeface="Lato"/>
            </a:endParaRPr>
          </a:p>
          <a:p>
            <a:pPr marL="457200" marR="0" lvl="0" indent="-317500" algn="just" rtl="0">
              <a:lnSpc>
                <a:spcPct val="200000"/>
              </a:lnSpc>
              <a:spcBef>
                <a:spcPts val="0"/>
              </a:spcBef>
              <a:spcAft>
                <a:spcPts val="0"/>
              </a:spcAft>
              <a:buSzPts val="1400"/>
              <a:buFont typeface="Lato"/>
              <a:buChar char="●"/>
            </a:pPr>
            <a:r>
              <a:rPr lang="en">
                <a:latin typeface="Lato"/>
                <a:ea typeface="Lato"/>
                <a:cs typeface="Lato"/>
                <a:sym typeface="Lato"/>
              </a:rPr>
              <a:t>Business applications need more competitive advantage</a:t>
            </a:r>
            <a:endParaRPr>
              <a:latin typeface="Lato"/>
              <a:ea typeface="Lato"/>
              <a:cs typeface="Lato"/>
              <a:sym typeface="Lato"/>
            </a:endParaRPr>
          </a:p>
          <a:p>
            <a:pPr marL="0" lvl="0" indent="0" algn="l" rtl="0">
              <a:lnSpc>
                <a:spcPct val="200000"/>
              </a:lnSpc>
              <a:spcBef>
                <a:spcPts val="0"/>
              </a:spcBef>
              <a:spcAft>
                <a:spcPts val="0"/>
              </a:spcAft>
              <a:buNone/>
            </a:pPr>
            <a:endParaRPr>
              <a:latin typeface="Lato"/>
              <a:ea typeface="Lato"/>
              <a:cs typeface="Lato"/>
              <a:sym typeface="Lato"/>
            </a:endParaRPr>
          </a:p>
        </p:txBody>
      </p:sp>
      <p:pic>
        <p:nvPicPr>
          <p:cNvPr id="184" name="Google Shape;184;p23"/>
          <p:cNvPicPr preferRelativeResize="0"/>
          <p:nvPr/>
        </p:nvPicPr>
        <p:blipFill>
          <a:blip r:embed="rId3">
            <a:alphaModFix/>
          </a:blip>
          <a:stretch>
            <a:fillRect/>
          </a:stretch>
        </p:blipFill>
        <p:spPr>
          <a:xfrm>
            <a:off x="5530275" y="3005850"/>
            <a:ext cx="2662306" cy="20588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24"/>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
              <a:t>RTBI: </a:t>
            </a:r>
            <a:endParaRPr/>
          </a:p>
          <a:p>
            <a:pPr marL="0" lvl="0" indent="0" algn="just" rtl="0">
              <a:spcBef>
                <a:spcPts val="0"/>
              </a:spcBef>
              <a:spcAft>
                <a:spcPts val="0"/>
              </a:spcAft>
              <a:buNone/>
            </a:pPr>
            <a:r>
              <a:rPr lang="en"/>
              <a:t>Data Latency</a:t>
            </a:r>
            <a:endParaRPr/>
          </a:p>
          <a:p>
            <a:pPr marL="0" lvl="0" indent="0" algn="just" rtl="0">
              <a:spcBef>
                <a:spcPts val="0"/>
              </a:spcBef>
              <a:spcAft>
                <a:spcPts val="0"/>
              </a:spcAft>
              <a:buNone/>
            </a:pPr>
            <a:endParaRPr/>
          </a:p>
        </p:txBody>
      </p:sp>
      <p:sp>
        <p:nvSpPr>
          <p:cNvPr id="190" name="Google Shape;190;p24"/>
          <p:cNvSpPr txBox="1">
            <a:spLocks noGrp="1"/>
          </p:cNvSpPr>
          <p:nvPr>
            <p:ph type="subTitle" idx="1"/>
          </p:nvPr>
        </p:nvSpPr>
        <p:spPr>
          <a:xfrm>
            <a:off x="730000" y="3171275"/>
            <a:ext cx="3203100" cy="759000"/>
          </a:xfrm>
          <a:prstGeom prst="rect">
            <a:avLst/>
          </a:prstGeom>
        </p:spPr>
        <p:txBody>
          <a:bodyPr spcFirstLastPara="1" wrap="square" lIns="91425" tIns="91425" rIns="91425" bIns="91425" anchor="t" anchorCtr="0">
            <a:noAutofit/>
          </a:bodyPr>
          <a:lstStyle/>
          <a:p>
            <a:pPr marL="0" lvl="0" indent="0" algn="just" rtl="0">
              <a:lnSpc>
                <a:spcPct val="115000"/>
              </a:lnSpc>
              <a:spcBef>
                <a:spcPts val="0"/>
              </a:spcBef>
              <a:spcAft>
                <a:spcPts val="1000"/>
              </a:spcAft>
              <a:buNone/>
            </a:pPr>
            <a:r>
              <a:rPr lang="en" sz="1300"/>
              <a:t>The speed of today’s processing systems has moved classical data warehousing into the realm of real-time.</a:t>
            </a:r>
            <a:endParaRPr sz="1300"/>
          </a:p>
        </p:txBody>
      </p:sp>
      <p:pic>
        <p:nvPicPr>
          <p:cNvPr id="191" name="Google Shape;191;p24"/>
          <p:cNvPicPr preferRelativeResize="0"/>
          <p:nvPr/>
        </p:nvPicPr>
        <p:blipFill>
          <a:blip r:embed="rId3">
            <a:alphaModFix/>
          </a:blip>
          <a:stretch>
            <a:fillRect/>
          </a:stretch>
        </p:blipFill>
        <p:spPr>
          <a:xfrm>
            <a:off x="4801950" y="1458375"/>
            <a:ext cx="4189650" cy="247189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25"/>
          <p:cNvSpPr txBox="1">
            <a:spLocks noGrp="1"/>
          </p:cNvSpPr>
          <p:nvPr>
            <p:ph type="title"/>
          </p:nvPr>
        </p:nvSpPr>
        <p:spPr>
          <a:xfrm>
            <a:off x="730000" y="1318650"/>
            <a:ext cx="3300900" cy="11727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
              <a:t>RTBI: </a:t>
            </a:r>
            <a:endParaRPr/>
          </a:p>
          <a:p>
            <a:pPr marL="0" lvl="0" indent="0" algn="just" rtl="0">
              <a:spcBef>
                <a:spcPts val="0"/>
              </a:spcBef>
              <a:spcAft>
                <a:spcPts val="0"/>
              </a:spcAft>
              <a:buNone/>
            </a:pPr>
            <a:r>
              <a:rPr lang="en"/>
              <a:t>Data Availability</a:t>
            </a:r>
            <a:endParaRPr sz="3000"/>
          </a:p>
        </p:txBody>
      </p:sp>
      <p:sp>
        <p:nvSpPr>
          <p:cNvPr id="197" name="Google Shape;197;p25"/>
          <p:cNvSpPr txBox="1">
            <a:spLocks noGrp="1"/>
          </p:cNvSpPr>
          <p:nvPr>
            <p:ph type="subTitle" idx="1"/>
          </p:nvPr>
        </p:nvSpPr>
        <p:spPr>
          <a:xfrm>
            <a:off x="730000" y="2984525"/>
            <a:ext cx="3203100" cy="1817400"/>
          </a:xfrm>
          <a:prstGeom prst="rect">
            <a:avLst/>
          </a:prstGeom>
        </p:spPr>
        <p:txBody>
          <a:bodyPr spcFirstLastPara="1" wrap="square" lIns="91425" tIns="91425" rIns="91425" bIns="91425" anchor="t" anchorCtr="0">
            <a:noAutofit/>
          </a:bodyPr>
          <a:lstStyle/>
          <a:p>
            <a:pPr marL="76200" marR="76200" lvl="0" indent="0" algn="just" rtl="0">
              <a:lnSpc>
                <a:spcPct val="115000"/>
              </a:lnSpc>
              <a:spcBef>
                <a:spcPts val="500"/>
              </a:spcBef>
              <a:spcAft>
                <a:spcPts val="0"/>
              </a:spcAft>
              <a:buNone/>
            </a:pPr>
            <a:r>
              <a:rPr lang="en" sz="1300" i="1"/>
              <a:t>Data unavailability </a:t>
            </a:r>
            <a:r>
              <a:rPr lang="en" sz="1300"/>
              <a:t>is a death knell for businesses. They have progressed to the point that they are dependent on RTBI, data unavailability from a failed system could bring operations to a halt, so extreme availability of the RTBI services is paramount.</a:t>
            </a:r>
            <a:endParaRPr sz="1100">
              <a:solidFill>
                <a:srgbClr val="000000"/>
              </a:solidFill>
              <a:latin typeface="Arial"/>
              <a:ea typeface="Arial"/>
              <a:cs typeface="Arial"/>
              <a:sym typeface="Arial"/>
            </a:endParaRPr>
          </a:p>
          <a:p>
            <a:pPr marL="0" lvl="0" indent="0" algn="just" rtl="0">
              <a:lnSpc>
                <a:spcPct val="115000"/>
              </a:lnSpc>
              <a:spcBef>
                <a:spcPts val="0"/>
              </a:spcBef>
              <a:spcAft>
                <a:spcPts val="1000"/>
              </a:spcAft>
              <a:buNone/>
            </a:pPr>
            <a:endParaRPr sz="1300"/>
          </a:p>
        </p:txBody>
      </p:sp>
      <p:sp>
        <p:nvSpPr>
          <p:cNvPr id="198" name="Google Shape;198;p25"/>
          <p:cNvSpPr txBox="1">
            <a:spLocks noGrp="1"/>
          </p:cNvSpPr>
          <p:nvPr>
            <p:ph type="body" idx="2"/>
          </p:nvPr>
        </p:nvSpPr>
        <p:spPr>
          <a:xfrm>
            <a:off x="4791900" y="3513725"/>
            <a:ext cx="3789900" cy="759000"/>
          </a:xfrm>
          <a:prstGeom prst="rect">
            <a:avLst/>
          </a:prstGeom>
        </p:spPr>
        <p:txBody>
          <a:bodyPr spcFirstLastPara="1" wrap="square" lIns="91425" tIns="91425" rIns="91425" bIns="91425" anchor="t" anchorCtr="0">
            <a:noAutofit/>
          </a:bodyPr>
          <a:lstStyle/>
          <a:p>
            <a:pPr marL="76200" marR="76200" lvl="0" indent="0" algn="just" rtl="0">
              <a:spcBef>
                <a:spcPts val="0"/>
              </a:spcBef>
              <a:spcAft>
                <a:spcPts val="0"/>
              </a:spcAft>
              <a:buNone/>
            </a:pPr>
            <a:endParaRPr sz="1100"/>
          </a:p>
          <a:p>
            <a:pPr marL="0" lvl="0" indent="0" algn="ctr" rtl="0">
              <a:lnSpc>
                <a:spcPct val="115000"/>
              </a:lnSpc>
              <a:spcBef>
                <a:spcPts val="0"/>
              </a:spcBef>
              <a:spcAft>
                <a:spcPts val="1600"/>
              </a:spcAft>
              <a:buNone/>
            </a:pPr>
            <a:endParaRPr sz="1100"/>
          </a:p>
        </p:txBody>
      </p:sp>
      <p:pic>
        <p:nvPicPr>
          <p:cNvPr id="199" name="Google Shape;199;p25"/>
          <p:cNvPicPr preferRelativeResize="0"/>
          <p:nvPr/>
        </p:nvPicPr>
        <p:blipFill>
          <a:blip r:embed="rId3">
            <a:alphaModFix/>
          </a:blip>
          <a:stretch>
            <a:fillRect/>
          </a:stretch>
        </p:blipFill>
        <p:spPr>
          <a:xfrm>
            <a:off x="4635350" y="825500"/>
            <a:ext cx="4273300" cy="381572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03"/>
        <p:cNvGrpSpPr/>
        <p:nvPr/>
      </p:nvGrpSpPr>
      <p:grpSpPr>
        <a:xfrm>
          <a:off x="0" y="0"/>
          <a:ext cx="0" cy="0"/>
          <a:chOff x="0" y="0"/>
          <a:chExt cx="0" cy="0"/>
        </a:xfrm>
      </p:grpSpPr>
      <p:sp>
        <p:nvSpPr>
          <p:cNvPr id="204" name="Google Shape;204;p26"/>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Business Use Case</a:t>
            </a:r>
            <a:endParaRPr/>
          </a:p>
        </p:txBody>
      </p:sp>
    </p:spTree>
  </p:cSld>
  <p:clrMapOvr>
    <a:masterClrMapping/>
  </p:clrMapOvr>
</p:sld>
</file>

<file path=ppt/theme/theme1.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2058</Words>
  <Application>Microsoft Office PowerPoint</Application>
  <PresentationFormat>On-screen Show (16:9)</PresentationFormat>
  <Paragraphs>131</Paragraphs>
  <Slides>26</Slides>
  <Notes>26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26</vt:i4>
      </vt:variant>
    </vt:vector>
  </HeadingPairs>
  <TitlesOfParts>
    <vt:vector size="32" baseType="lpstr">
      <vt:lpstr>Arial</vt:lpstr>
      <vt:lpstr>Lato</vt:lpstr>
      <vt:lpstr>Georgia</vt:lpstr>
      <vt:lpstr>Raleway</vt:lpstr>
      <vt:lpstr>Roboto</vt:lpstr>
      <vt:lpstr>Streamline</vt:lpstr>
      <vt:lpstr>Real-time Business Intelligence</vt:lpstr>
      <vt:lpstr>Outline</vt:lpstr>
      <vt:lpstr>The Concept</vt:lpstr>
      <vt:lpstr>Concept Statement</vt:lpstr>
      <vt:lpstr>What enterprises need today </vt:lpstr>
      <vt:lpstr>Yesterday’s Data is No Longer Sufficient </vt:lpstr>
      <vt:lpstr>RTBI:  Data Latency </vt:lpstr>
      <vt:lpstr>RTBI:  Data Availability</vt:lpstr>
      <vt:lpstr>Business Use Case</vt:lpstr>
      <vt:lpstr>Use cases for Real-time BI</vt:lpstr>
      <vt:lpstr>American Express (AMEX)</vt:lpstr>
      <vt:lpstr>AMEX Solution</vt:lpstr>
      <vt:lpstr>VISA vs AMEX</vt:lpstr>
      <vt:lpstr>Why Would An Affluent Customer Go For American Express Over Any Other Card</vt:lpstr>
      <vt:lpstr>Canada Revenue Agency (CRA)</vt:lpstr>
      <vt:lpstr>CRA Scenerio</vt:lpstr>
      <vt:lpstr>Real-time BI Solution</vt:lpstr>
      <vt:lpstr>Tools &amp; Industry Solution</vt:lpstr>
      <vt:lpstr>AMEX Approach</vt:lpstr>
      <vt:lpstr>Component Detail</vt:lpstr>
      <vt:lpstr>Component Detail (Mobile)</vt:lpstr>
      <vt:lpstr>Our Approach</vt:lpstr>
      <vt:lpstr>Technology</vt:lpstr>
      <vt:lpstr>Dataset</vt:lpstr>
      <vt:lpstr>Visualization</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Real-time Business Intelligence</dc:title>
  <cp:lastModifiedBy>Van Anh Phan</cp:lastModifiedBy>
  <cp:revision>1</cp:revision>
  <dcterms:modified xsi:type="dcterms:W3CDTF">2022-03-31T07:55:05Z</dcterms:modified>
</cp:coreProperties>
</file>